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171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1E5B5-A2F1-76E9-72A0-E8C6C2950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6CB686-8824-E829-0113-2D24D7A67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953CB8-2E43-A282-E96C-AD98DCEDD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14879-33E1-FB6D-5C8E-B13A6189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C5AECE-FF0E-391A-784C-7ECD457F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63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919E0-5188-9A7F-6EAE-CB2760B6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33EEAE-46F3-4505-C2D2-1BD104D26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962D2-57F6-915A-C16E-EAEF9C393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FBC302-4FF5-860E-45CD-12803B415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3E16C-1722-991D-26D4-B18B876D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725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6CB6C5B-1621-A3C8-88B6-3941127EE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A1767F-C0CA-EAE1-BA0E-AAB13DC41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FCA059-BD17-54DF-3A73-D7EE6860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0C59DC-B83D-5D39-C69C-CEA342A2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EA171-14CE-5F34-8AB7-4CAC735F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9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7E39E-A70F-E937-5AD4-22C3FA21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4682B7-42F1-F7FD-9B1E-3E5477B71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188C3D-46BD-7F00-9C26-A3B40870B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B9270-1330-C00F-E318-7415AAE5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2A4FD0-8785-189F-E42A-59452FE2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47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B15C7-60F1-7C8C-99D0-03568D06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65A434-E9C6-60ED-941E-523D5DBD0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7F5016-3511-2DF1-DA32-27B6E1A11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CBE02-5BDC-C6ED-307F-761404E74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F670FD-C84B-4099-E981-75B1D833D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5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86E99-3172-C11A-08DA-A4704AC3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851DF-D148-DFD3-7581-74E5757A6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D201F5-710C-8B55-FBDD-737BEFCC5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40EB8E-B07C-B984-023B-FA1D8E12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798C31-A731-8EDC-A0ED-34728F47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2006EF-1917-7483-05A9-5B862A03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67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8F2AA-3323-2B85-BD7B-9C302FD9F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9C9FF0-3612-0653-9D5C-2AA47A74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8E36E1-8627-8572-3B49-2A6C5E132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8A64D0-9254-BF95-52DE-E9C6697B7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E720D7-1AF5-482B-7E5F-AE17166D5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62D6B7-9013-037A-2344-FD37C03F2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6F9735-3EFD-67D0-F4E8-FCA7928D5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6B4705-94DE-3445-8EFF-2A59636B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4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23B9C-C35D-0F44-50FB-BAC1B3F3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5771F6-0AE8-89FB-CCC7-E86DC552B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51A5DE-6BB6-1FF6-6130-E2AC44F7E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54243D-0D9A-9E11-06E5-F8CBE5CA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ADA4EA-DBA3-F35D-8BDB-B3DC5F2F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F49386-210E-C2FE-CB20-F62B8E5B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65BAEE-5CCC-98E3-843D-884DF103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051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EB7CB-3952-21B5-11F1-DE7CD00E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6B391B-E6F9-5E0F-D852-379473869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FC5D71-AB1E-581C-B706-91EC1ED8C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773692-EF4E-B721-C610-B43536C3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CF0751-103C-568E-040C-FFE67E30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AFC75-67F1-CCF3-1198-CA5370F37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39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05473-25E5-F300-3409-FEBF78916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F6EE29-2BBB-D2DC-058D-8B78CC39CB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17D7B5-4D0F-E712-5F51-DB259A1A3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14C915-351F-6C18-EC37-98AEC1DB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577311-C033-8770-BB9E-E10BCEC4A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C5327B-CCEC-8333-9622-CCDCF2A7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794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E9099-2F82-05E4-DB1D-22C49E069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7F7A25-8E91-086E-A16C-BB24D3AEF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9F15BF-58CA-4110-421B-2CC45F0EF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65320E-B036-491F-9426-84F39ABA8805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DFECB-1285-F448-98EF-2340CDD5F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8D2A8C-58AC-D771-5B24-743695EB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95ABB8-8A93-49ED-8373-72706D84D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мяч, сфера, черно-бел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7B7002-0CAB-9E89-CFE1-0095B8C2F9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0" b="24175"/>
          <a:stretch>
            <a:fillRect/>
          </a:stretch>
        </p:blipFill>
        <p:spPr>
          <a:xfrm flipH="1">
            <a:off x="-2" y="-14303"/>
            <a:ext cx="12191999" cy="6886608"/>
          </a:xfrm>
          <a:prstGeom prst="rect">
            <a:avLst/>
          </a:prstGeom>
        </p:spPr>
      </p:pic>
      <p:sp>
        <p:nvSpPr>
          <p:cNvPr id="8" name="Google Shape;49;g344e2c1c8df_0_33">
            <a:extLst>
              <a:ext uri="{FF2B5EF4-FFF2-40B4-BE49-F238E27FC236}">
                <a16:creationId xmlns:a16="http://schemas.microsoft.com/office/drawing/2014/main" id="{1850FC15-7BDF-8DD8-956B-71D15931310E}"/>
              </a:ext>
            </a:extLst>
          </p:cNvPr>
          <p:cNvSpPr txBox="1">
            <a:spLocks/>
          </p:cNvSpPr>
          <p:nvPr/>
        </p:nvSpPr>
        <p:spPr>
          <a:xfrm>
            <a:off x="685752" y="2522660"/>
            <a:ext cx="4824711" cy="24984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1425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080" algn="l">
              <a:lnSpc>
                <a:spcPct val="100600"/>
              </a:lnSpc>
              <a:spcBef>
                <a:spcPts val="0"/>
              </a:spcBef>
              <a:buSzPts val="1400"/>
            </a:pP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ЗАГОЛОВОК</a:t>
            </a:r>
          </a:p>
          <a:p>
            <a:pPr marR="5080" algn="l">
              <a:lnSpc>
                <a:spcPct val="100600"/>
              </a:lnSpc>
              <a:spcBef>
                <a:spcPts val="0"/>
              </a:spcBef>
              <a:buSzPts val="1400"/>
            </a:pP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ПРЕЗЕНТАЦИИ ЗАГОЛОВОК</a:t>
            </a:r>
          </a:p>
          <a:p>
            <a:pPr marR="5080" algn="l">
              <a:lnSpc>
                <a:spcPct val="100600"/>
              </a:lnSpc>
              <a:spcBef>
                <a:spcPts val="0"/>
              </a:spcBef>
              <a:buSzPts val="1400"/>
            </a:pP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ПРЕЗЕНТАЦИИ</a:t>
            </a:r>
          </a:p>
          <a:p>
            <a:pPr marR="5080" algn="l">
              <a:lnSpc>
                <a:spcPct val="100600"/>
              </a:lnSpc>
              <a:spcBef>
                <a:spcPts val="0"/>
              </a:spcBef>
              <a:buSzPts val="1400"/>
            </a:pP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ЗАГОЛОВОК</a:t>
            </a:r>
          </a:p>
        </p:txBody>
      </p:sp>
      <p:pic>
        <p:nvPicPr>
          <p:cNvPr id="17" name="Рисунок 16" descr="Изображение выглядит как зеленый, лазер, свет, ноч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F092BAA-A4CD-240F-12D0-041D684363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4" r="35578"/>
          <a:stretch>
            <a:fillRect/>
          </a:stretch>
        </p:blipFill>
        <p:spPr>
          <a:xfrm>
            <a:off x="9255159" y="-1"/>
            <a:ext cx="2936841" cy="3844971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рный, темно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2C1C87B-136A-D444-A64C-D0D80585F0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18" y="216499"/>
            <a:ext cx="1852904" cy="12724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94BE8E-4F8A-C556-77AB-F9014CE48C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2" y="396846"/>
            <a:ext cx="7252018" cy="50746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Шрифт, текст, График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C13E65A-B464-B4A6-74DC-96E44A28AA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4" y="1245692"/>
            <a:ext cx="4686864" cy="104075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медуза, кишечнополостные, Морские беспозвоночны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B3E3C82-D547-7962-CC4E-51BB37B4F6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4" b="19185"/>
          <a:stretch>
            <a:fillRect/>
          </a:stretch>
        </p:blipFill>
        <p:spPr>
          <a:xfrm>
            <a:off x="4154103" y="586586"/>
            <a:ext cx="8037897" cy="628571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Шрифт, текст, График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3FD60B-13C7-86F1-418E-37EF72D3A9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49" y="2268061"/>
            <a:ext cx="5422232" cy="1018890"/>
          </a:xfrm>
          <a:prstGeom prst="rect">
            <a:avLst/>
          </a:prstGeom>
        </p:spPr>
      </p:pic>
      <p:sp>
        <p:nvSpPr>
          <p:cNvPr id="2" name="Google Shape;49;g344e2c1c8df_0_33">
            <a:extLst>
              <a:ext uri="{FF2B5EF4-FFF2-40B4-BE49-F238E27FC236}">
                <a16:creationId xmlns:a16="http://schemas.microsoft.com/office/drawing/2014/main" id="{4CD84BDE-3ACD-4900-9F98-5DD92FD338CF}"/>
              </a:ext>
            </a:extLst>
          </p:cNvPr>
          <p:cNvSpPr txBox="1">
            <a:spLocks/>
          </p:cNvSpPr>
          <p:nvPr/>
        </p:nvSpPr>
        <p:spPr>
          <a:xfrm>
            <a:off x="685752" y="5342986"/>
            <a:ext cx="4824711" cy="5088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1425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080" algn="l">
              <a:lnSpc>
                <a:spcPct val="100600"/>
              </a:lnSpc>
              <a:spcBef>
                <a:spcPts val="0"/>
              </a:spcBef>
              <a:buSzPts val="1400"/>
            </a:pPr>
            <a:r>
              <a:rPr lang="ru-RU" sz="16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Лектор:</a:t>
            </a:r>
          </a:p>
          <a:p>
            <a:pPr marR="5080" algn="l">
              <a:lnSpc>
                <a:spcPct val="100600"/>
              </a:lnSpc>
              <a:spcBef>
                <a:spcPts val="0"/>
              </a:spcBef>
              <a:buSzPts val="1400"/>
            </a:pPr>
            <a:r>
              <a:rPr lang="ru-RU" sz="1600" b="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226587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344e2c1c8df_0_280">
            <a:extLst>
              <a:ext uri="{FF2B5EF4-FFF2-40B4-BE49-F238E27FC236}">
                <a16:creationId xmlns:a16="http://schemas.microsoft.com/office/drawing/2014/main" id="{ABF1DEEB-7C4A-3415-48F2-A5C75F2EC239}"/>
              </a:ext>
            </a:extLst>
          </p:cNvPr>
          <p:cNvSpPr txBox="1">
            <a:spLocks noChangeAspect="1"/>
          </p:cNvSpPr>
          <p:nvPr/>
        </p:nvSpPr>
        <p:spPr>
          <a:xfrm>
            <a:off x="715012" y="1803068"/>
            <a:ext cx="6929883" cy="370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5600" marR="5080" lvl="0" indent="-342900" algn="l" rtl="0">
              <a:lnSpc>
                <a:spcPct val="100000"/>
              </a:lnSpc>
              <a:spcAft>
                <a:spcPts val="0"/>
              </a:spcAft>
              <a:buClr>
                <a:srgbClr val="FF00FF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ПРИВЛЕЧЕНИЕ ТАЛАНТЛИВОЙ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МОЛОДЕЖИ В СФЕРУ ИССЛЕДОВАНИЙ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И РАЗРАБОТОК</a:t>
            </a:r>
            <a:endParaRPr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  <a:p>
            <a:pPr marL="342900" marR="0" lvl="0" indent="-342900" algn="l" rtl="0">
              <a:lnSpc>
                <a:spcPct val="100000"/>
              </a:lnSpc>
              <a:spcAft>
                <a:spcPts val="0"/>
              </a:spcAft>
              <a:buClr>
                <a:srgbClr val="FF00FF"/>
              </a:buClr>
              <a:buSzPct val="160000"/>
              <a:buFont typeface="Arial" panose="020B0604020202020204" pitchFamily="34" charset="0"/>
              <a:buChar char="•"/>
            </a:pPr>
            <a:endParaRPr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  <a:p>
            <a:pPr marL="355600" marR="45085" lvl="0" indent="-342900" algn="l" rtl="0">
              <a:lnSpc>
                <a:spcPct val="100000"/>
              </a:lnSpc>
              <a:spcAft>
                <a:spcPts val="0"/>
              </a:spcAft>
              <a:buClr>
                <a:srgbClr val="FF00FF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СОДЕЙСТВИЕ ВОВЛЕЧЕНИЮ ИССЛЕДОВАТЕЛЕЙ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И РАЗРАБОТЧИКОВ В РЕШЕНИЕ ВАЖНЕЙШИХ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ЗАДАЧ РАЗВИТИЯ ОБЩЕСТВА И СТРАНЫ</a:t>
            </a:r>
            <a:endParaRPr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  <a:p>
            <a:pPr marL="342900" marR="0" lvl="0" indent="-342900" algn="l" rtl="0">
              <a:lnSpc>
                <a:spcPct val="100000"/>
              </a:lnSpc>
              <a:spcAft>
                <a:spcPts val="0"/>
              </a:spcAft>
              <a:buClr>
                <a:srgbClr val="FF00FF"/>
              </a:buClr>
              <a:buSzPct val="160000"/>
              <a:buFont typeface="Arial" panose="020B0604020202020204" pitchFamily="34" charset="0"/>
              <a:buChar char="•"/>
            </a:pPr>
            <a:endParaRPr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  <a:p>
            <a:pPr marL="355600" marR="1053465" lvl="0" indent="-342900" algn="l" rtl="0">
              <a:lnSpc>
                <a:spcPct val="100000"/>
              </a:lnSpc>
              <a:spcAft>
                <a:spcPts val="0"/>
              </a:spcAft>
              <a:buClr>
                <a:srgbClr val="FF00FF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ПОВЫШЕНИЕ ДОСТУПНОСТИ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ИНФОРМАЦИИ О ДОСТИЖЕНИЯХ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И ПЕРСПЕКТИВАХ РОССИЙСКОЙ НАУКИ ДЛЯ ГРАЖДАН РОССИЙСКОЙ ФЕДЕРАЦИИ</a:t>
            </a:r>
            <a:endParaRPr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pic>
        <p:nvPicPr>
          <p:cNvPr id="8" name="Google Shape;176;g344e2c1c8df_0_280">
            <a:extLst>
              <a:ext uri="{FF2B5EF4-FFF2-40B4-BE49-F238E27FC236}">
                <a16:creationId xmlns:a16="http://schemas.microsoft.com/office/drawing/2014/main" id="{8B445A2A-1F24-8FA2-240A-0F4ADE2DCD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tretch/>
        </p:blipFill>
        <p:spPr>
          <a:xfrm flipH="1">
            <a:off x="7715884" y="1071917"/>
            <a:ext cx="4300760" cy="529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99;p15">
            <a:extLst>
              <a:ext uri="{FF2B5EF4-FFF2-40B4-BE49-F238E27FC236}">
                <a16:creationId xmlns:a16="http://schemas.microsoft.com/office/drawing/2014/main" id="{8494440B-FCC0-D363-96EA-596AE29A0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492" y="3452813"/>
            <a:ext cx="5130507" cy="45192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1;g344e2c1c8df_0_260">
            <a:extLst>
              <a:ext uri="{FF2B5EF4-FFF2-40B4-BE49-F238E27FC236}">
                <a16:creationId xmlns:a16="http://schemas.microsoft.com/office/drawing/2014/main" id="{CC27887B-C637-BB27-C231-2C44EA5BF140}"/>
              </a:ext>
            </a:extLst>
          </p:cNvPr>
          <p:cNvSpPr txBox="1">
            <a:spLocks/>
          </p:cNvSpPr>
          <p:nvPr/>
        </p:nvSpPr>
        <p:spPr>
          <a:xfrm>
            <a:off x="715012" y="523756"/>
            <a:ext cx="7307197" cy="7514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ru-RU" sz="4800" b="1" dirty="0">
                <a:solidFill>
                  <a:srgbClr val="FF00FF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ЗАДАЧИ ФЕСТИВАЛЯ</a:t>
            </a:r>
            <a:endParaRPr lang="en-US" sz="4800" b="1" dirty="0">
              <a:solidFill>
                <a:srgbClr val="FF00FF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661370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E897C-B35D-FE41-0649-C7D1A3E42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5;g344e2c1c8df_0_316">
            <a:extLst>
              <a:ext uri="{FF2B5EF4-FFF2-40B4-BE49-F238E27FC236}">
                <a16:creationId xmlns:a16="http://schemas.microsoft.com/office/drawing/2014/main" id="{14A255CB-D7DD-9879-69DA-DFF724DA69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79963" y="-413475"/>
            <a:ext cx="5415221" cy="477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18;g344e2c1c8df_0_316">
            <a:extLst>
              <a:ext uri="{FF2B5EF4-FFF2-40B4-BE49-F238E27FC236}">
                <a16:creationId xmlns:a16="http://schemas.microsoft.com/office/drawing/2014/main" id="{0F70D2DE-DF41-8517-CC0A-7B75E33DF3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2460" y="206402"/>
            <a:ext cx="4892663" cy="69681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71;g344e2c1c8df_0_260">
            <a:extLst>
              <a:ext uri="{FF2B5EF4-FFF2-40B4-BE49-F238E27FC236}">
                <a16:creationId xmlns:a16="http://schemas.microsoft.com/office/drawing/2014/main" id="{A2AD5450-820E-08B2-EEB4-298ADADD3A74}"/>
              </a:ext>
            </a:extLst>
          </p:cNvPr>
          <p:cNvSpPr txBox="1">
            <a:spLocks/>
          </p:cNvSpPr>
          <p:nvPr/>
        </p:nvSpPr>
        <p:spPr>
          <a:xfrm>
            <a:off x="715013" y="2615278"/>
            <a:ext cx="6002310" cy="22288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ТВОЯ КВАНТОВАЯ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ВСЕЛЕННАЯ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ТВОЯ КВАНТОВАЯ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ВСЕЛЕННАЯ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ТВОЯ КВАНТОВАЯ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ВСЕЛЕННАЯ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ТВОЯ КВАНТОВАЯ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ВСЕЛЕННАЯ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ТВОЯ КВАНТОВАЯ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ВСЕЛЕННАЯ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ТВОЯ КВАНТОВАЯ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ВСЕЛЕННАЯ</a:t>
            </a:r>
            <a:r>
              <a:rPr lang="en-US" sz="2400" dirty="0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endParaRPr lang="ru-RU" sz="2400" dirty="0"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5" name="Google Shape;171;g344e2c1c8df_0_260">
            <a:extLst>
              <a:ext uri="{FF2B5EF4-FFF2-40B4-BE49-F238E27FC236}">
                <a16:creationId xmlns:a16="http://schemas.microsoft.com/office/drawing/2014/main" id="{4AAA003D-8F1B-DB48-83C6-5A7BD6781B54}"/>
              </a:ext>
            </a:extLst>
          </p:cNvPr>
          <p:cNvSpPr txBox="1">
            <a:spLocks/>
          </p:cNvSpPr>
          <p:nvPr/>
        </p:nvSpPr>
        <p:spPr>
          <a:xfrm>
            <a:off x="715013" y="523756"/>
            <a:ext cx="6002310" cy="14901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ru-RU" sz="4800" b="1" dirty="0">
                <a:solidFill>
                  <a:srgbClr val="FF00FF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ТВОЯ КВАНТОВАЯ</a:t>
            </a:r>
            <a:r>
              <a:rPr lang="en-US" sz="4800" b="1" dirty="0">
                <a:solidFill>
                  <a:srgbClr val="FF00FF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r>
              <a:rPr lang="ru-RU" sz="4800" b="1" dirty="0">
                <a:solidFill>
                  <a:srgbClr val="FF00FF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ВСЕЛЕННАЯ</a:t>
            </a:r>
            <a:r>
              <a:rPr lang="en-US" sz="4800" b="1" dirty="0">
                <a:solidFill>
                  <a:srgbClr val="FF00FF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7362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60BD1-C09A-D81B-BB26-BF861AF7E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4;p8">
            <a:extLst>
              <a:ext uri="{FF2B5EF4-FFF2-40B4-BE49-F238E27FC236}">
                <a16:creationId xmlns:a16="http://schemas.microsoft.com/office/drawing/2014/main" id="{50719EF0-D412-565A-87CE-9086774566E5}"/>
              </a:ext>
            </a:extLst>
          </p:cNvPr>
          <p:cNvSpPr txBox="1"/>
          <p:nvPr/>
        </p:nvSpPr>
        <p:spPr>
          <a:xfrm>
            <a:off x="494664" y="528538"/>
            <a:ext cx="4006998" cy="10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162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FF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103 300 000</a:t>
            </a:r>
            <a:endParaRPr sz="4800" b="1" i="0" u="none" strike="noStrike" cap="none" dirty="0">
              <a:solidFill>
                <a:srgbClr val="FF00FF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7" name="Google Shape;235;p8">
            <a:extLst>
              <a:ext uri="{FF2B5EF4-FFF2-40B4-BE49-F238E27FC236}">
                <a16:creationId xmlns:a16="http://schemas.microsoft.com/office/drawing/2014/main" id="{3E7F7D18-6431-E672-0593-2828EC0C2962}"/>
              </a:ext>
            </a:extLst>
          </p:cNvPr>
          <p:cNvSpPr txBox="1"/>
          <p:nvPr/>
        </p:nvSpPr>
        <p:spPr>
          <a:xfrm>
            <a:off x="494664" y="1456963"/>
            <a:ext cx="4006998" cy="886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92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ЧЕЛОВЕК ПРИНЯЛИ УЧАСТИЕ</a:t>
            </a:r>
            <a:endParaRPr sz="20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  <a:p>
            <a:pPr marL="12700" marR="0" lvl="0" indent="0" algn="l" rtl="0">
              <a:lnSpc>
                <a:spcPct val="118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В МЕРОПРИЯТИЯХ ЗА 20 ЛЕТ</a:t>
            </a:r>
            <a:endParaRPr sz="2000" b="0" i="0" u="none" strike="noStrike" cap="none" dirty="0">
              <a:solidFill>
                <a:srgbClr val="00A4DE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18" name="Google Shape;234;p8">
            <a:extLst>
              <a:ext uri="{FF2B5EF4-FFF2-40B4-BE49-F238E27FC236}">
                <a16:creationId xmlns:a16="http://schemas.microsoft.com/office/drawing/2014/main" id="{DCDC6C1E-6119-EA2B-7E0D-7CC850A8BC6C}"/>
              </a:ext>
            </a:extLst>
          </p:cNvPr>
          <p:cNvSpPr txBox="1"/>
          <p:nvPr/>
        </p:nvSpPr>
        <p:spPr>
          <a:xfrm>
            <a:off x="494664" y="2498436"/>
            <a:ext cx="4006998" cy="10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162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FF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103 300 000</a:t>
            </a:r>
            <a:endParaRPr sz="4800" b="1" i="0" u="none" strike="noStrike" cap="none" dirty="0">
              <a:solidFill>
                <a:srgbClr val="FF00FF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19" name="Google Shape;235;p8">
            <a:extLst>
              <a:ext uri="{FF2B5EF4-FFF2-40B4-BE49-F238E27FC236}">
                <a16:creationId xmlns:a16="http://schemas.microsoft.com/office/drawing/2014/main" id="{DA63F5C6-5DAB-23E2-9D1A-4E17B03354DE}"/>
              </a:ext>
            </a:extLst>
          </p:cNvPr>
          <p:cNvSpPr txBox="1"/>
          <p:nvPr/>
        </p:nvSpPr>
        <p:spPr>
          <a:xfrm>
            <a:off x="494664" y="3426861"/>
            <a:ext cx="4006998" cy="886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92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ЧЕЛОВЕК ПРИНЯЛИ УЧАСТИЕ</a:t>
            </a:r>
            <a:endParaRPr sz="20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  <a:p>
            <a:pPr marL="12700" marR="0" lvl="0" indent="0" algn="l" rtl="0">
              <a:lnSpc>
                <a:spcPct val="118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В МЕРОПРИЯТИЯХ ЗА 20 ЛЕТ</a:t>
            </a:r>
            <a:endParaRPr sz="2000" b="0" i="0" u="none" strike="noStrike" cap="none" dirty="0">
              <a:solidFill>
                <a:srgbClr val="00A4DE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20" name="Google Shape;234;p8">
            <a:extLst>
              <a:ext uri="{FF2B5EF4-FFF2-40B4-BE49-F238E27FC236}">
                <a16:creationId xmlns:a16="http://schemas.microsoft.com/office/drawing/2014/main" id="{6756B9BD-A4EE-D671-A02F-DC87141F67DB}"/>
              </a:ext>
            </a:extLst>
          </p:cNvPr>
          <p:cNvSpPr txBox="1"/>
          <p:nvPr/>
        </p:nvSpPr>
        <p:spPr>
          <a:xfrm>
            <a:off x="494664" y="4468334"/>
            <a:ext cx="4006998" cy="10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162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FF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103 300 000</a:t>
            </a:r>
            <a:endParaRPr sz="4800" b="1" i="0" u="none" strike="noStrike" cap="none" dirty="0">
              <a:solidFill>
                <a:srgbClr val="FF00FF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21" name="Google Shape;235;p8">
            <a:extLst>
              <a:ext uri="{FF2B5EF4-FFF2-40B4-BE49-F238E27FC236}">
                <a16:creationId xmlns:a16="http://schemas.microsoft.com/office/drawing/2014/main" id="{B29B2F14-F6F4-EF1F-0161-3C3801AA2BE6}"/>
              </a:ext>
            </a:extLst>
          </p:cNvPr>
          <p:cNvSpPr txBox="1"/>
          <p:nvPr/>
        </p:nvSpPr>
        <p:spPr>
          <a:xfrm>
            <a:off x="494664" y="5396759"/>
            <a:ext cx="4006998" cy="886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92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ЧЕЛОВЕК ПРИНЯЛИ УЧАСТИЕ</a:t>
            </a:r>
            <a:endParaRPr sz="20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  <a:p>
            <a:pPr marL="12700" marR="0" lvl="0" indent="0" algn="l" rtl="0">
              <a:lnSpc>
                <a:spcPct val="118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В МЕРОПРИЯТИЯХ ЗА 20 ЛЕТ</a:t>
            </a:r>
            <a:endParaRPr sz="2000" b="0" i="0" u="none" strike="noStrike" cap="none" dirty="0">
              <a:solidFill>
                <a:srgbClr val="00A4DE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pic>
        <p:nvPicPr>
          <p:cNvPr id="23" name="Google Shape;226;p8">
            <a:extLst>
              <a:ext uri="{FF2B5EF4-FFF2-40B4-BE49-F238E27FC236}">
                <a16:creationId xmlns:a16="http://schemas.microsoft.com/office/drawing/2014/main" id="{45D1193D-F78F-82D3-5CCB-FF6C556691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6004" r="15772" b="12117"/>
          <a:stretch/>
        </p:blipFill>
        <p:spPr>
          <a:xfrm rot="-5400000">
            <a:off x="5057786" y="668293"/>
            <a:ext cx="6857999" cy="552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25;p8">
            <a:extLst>
              <a:ext uri="{FF2B5EF4-FFF2-40B4-BE49-F238E27FC236}">
                <a16:creationId xmlns:a16="http://schemas.microsoft.com/office/drawing/2014/main" id="{23ECD5B7-A6E8-4AC5-2EE3-25E5324AAF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933229">
            <a:off x="4997975" y="2265576"/>
            <a:ext cx="5384731" cy="4743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70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E7970-580C-9A47-9586-05D031128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g344e2c1c8df_0_789"/>
          <p:cNvPicPr preferRelativeResize="0"/>
          <p:nvPr/>
        </p:nvPicPr>
        <p:blipFill rotWithShape="1">
          <a:blip r:embed="rId2">
            <a:alphaModFix/>
          </a:blip>
          <a:stretch/>
        </p:blipFill>
        <p:spPr>
          <a:xfrm>
            <a:off x="5501616" y="1672502"/>
            <a:ext cx="6842784" cy="6028333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344e2c1c8df_0_789"/>
          <p:cNvSpPr/>
          <p:nvPr/>
        </p:nvSpPr>
        <p:spPr>
          <a:xfrm>
            <a:off x="709919" y="850498"/>
            <a:ext cx="5743636" cy="537445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FFD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" name="Google Shape;665;g344e2c1c8df_0_7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942081">
            <a:off x="4954274" y="-1304090"/>
            <a:ext cx="7753112" cy="7753182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344e2c1c8df_0_789"/>
          <p:cNvSpPr txBox="1"/>
          <p:nvPr/>
        </p:nvSpPr>
        <p:spPr>
          <a:xfrm>
            <a:off x="1428404" y="1297948"/>
            <a:ext cx="4667596" cy="5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5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F00FF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ДОПОЛНИТЕЛЬНО</a:t>
            </a:r>
            <a:endParaRPr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2" name="Google Shape;656;g344e2c1c8df_0_789">
            <a:extLst>
              <a:ext uri="{FF2B5EF4-FFF2-40B4-BE49-F238E27FC236}">
                <a16:creationId xmlns:a16="http://schemas.microsoft.com/office/drawing/2014/main" id="{62FCFEC1-2775-85F3-1C05-C857F4420D04}"/>
              </a:ext>
            </a:extLst>
          </p:cNvPr>
          <p:cNvSpPr txBox="1"/>
          <p:nvPr/>
        </p:nvSpPr>
        <p:spPr>
          <a:xfrm>
            <a:off x="1428404" y="2134560"/>
            <a:ext cx="4667596" cy="3091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598170" lvl="0" indent="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ИНФОРМАЦИОННЫЙ ПАРТНЕР ВПРАВЕ ДЕЛЕГИРОВАТЬ ПУНКТЫ СОТРУДНИЧЕСТВА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НА УСМОТРЕНИЕ РЕДАКЦИИ (ПРОВЕДЕНИЕ ИНТЕРВЬЮ, СЪЕМКА СЮЖЕТОВ, ПУБЛИКАЦИЯ НОВОСТЕЙ И ОБЗОРОВ, АНОНСИРОВАНИЕ,</a:t>
            </a:r>
            <a:endParaRPr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ПРОВЕДЕНИЕ ПРЯМЫХ ТРАНСЛЯЦИЙ И ДР.)</a:t>
            </a:r>
            <a:endParaRPr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252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0C612-5DA7-75A9-06B8-8DE17161B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89;g344e2c1c8df_0_403">
            <a:extLst>
              <a:ext uri="{FF2B5EF4-FFF2-40B4-BE49-F238E27FC236}">
                <a16:creationId xmlns:a16="http://schemas.microsoft.com/office/drawing/2014/main" id="{E5297773-818E-3CC1-C5BD-CE0D0926696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933226">
            <a:off x="5477727" y="3707096"/>
            <a:ext cx="4607823" cy="3639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CD24B03-BBA3-F006-1710-46443F9B5E93}"/>
              </a:ext>
            </a:extLst>
          </p:cNvPr>
          <p:cNvGrpSpPr/>
          <p:nvPr/>
        </p:nvGrpSpPr>
        <p:grpSpPr>
          <a:xfrm>
            <a:off x="3132063" y="1383631"/>
            <a:ext cx="3888557" cy="5292868"/>
            <a:chOff x="13423098" y="9007286"/>
            <a:chExt cx="3941698" cy="4811361"/>
          </a:xfrm>
        </p:grpSpPr>
        <p:pic>
          <p:nvPicPr>
            <p:cNvPr id="7" name="Google Shape;56;g344e2c1c8df_0_20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423098" y="9007286"/>
              <a:ext cx="3695417" cy="4811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7;g344e2c1c8df_0_20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544826" y="9007286"/>
              <a:ext cx="3819970" cy="481136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Google Shape;469;p13">
            <a:extLst>
              <a:ext uri="{FF2B5EF4-FFF2-40B4-BE49-F238E27FC236}">
                <a16:creationId xmlns:a16="http://schemas.microsoft.com/office/drawing/2014/main" id="{0708E2A8-2D93-5461-E932-D51D77DFFA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tretch/>
        </p:blipFill>
        <p:spPr>
          <a:xfrm>
            <a:off x="9447840" y="273488"/>
            <a:ext cx="2468556" cy="24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84814A-57E1-C83A-7194-3C8C88F3C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89" y="959869"/>
            <a:ext cx="2299836" cy="2853109"/>
          </a:xfrm>
          <a:prstGeom prst="rect">
            <a:avLst/>
          </a:prstGeom>
        </p:spPr>
      </p:pic>
      <p:pic>
        <p:nvPicPr>
          <p:cNvPr id="16" name="Google Shape;55;g344e2c1c8df_0_205">
            <a:extLst>
              <a:ext uri="{FF2B5EF4-FFF2-40B4-BE49-F238E27FC236}">
                <a16:creationId xmlns:a16="http://schemas.microsoft.com/office/drawing/2014/main" id="{38258D58-A652-A99D-764B-A5B29217003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tretch/>
        </p:blipFill>
        <p:spPr>
          <a:xfrm>
            <a:off x="-653748" y="-675018"/>
            <a:ext cx="3645568" cy="321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1B67D2-8CC4-D270-B43B-20A7BA8B6A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" y="2704978"/>
            <a:ext cx="3333286" cy="380307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беспозвоночный, медуза, кишечнополостные, Морские беспозвоночны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D99DD69-FC8E-5594-78E8-D43220BF12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20" y="2174608"/>
            <a:ext cx="6804938" cy="5187979"/>
          </a:xfrm>
          <a:prstGeom prst="rect">
            <a:avLst/>
          </a:prstGeom>
        </p:spPr>
      </p:pic>
      <p:sp>
        <p:nvSpPr>
          <p:cNvPr id="19" name="Google Shape;171;g344e2c1c8df_0_260">
            <a:extLst>
              <a:ext uri="{FF2B5EF4-FFF2-40B4-BE49-F238E27FC236}">
                <a16:creationId xmlns:a16="http://schemas.microsoft.com/office/drawing/2014/main" id="{5F8810BC-1C97-4166-CAB3-05F418C22203}"/>
              </a:ext>
            </a:extLst>
          </p:cNvPr>
          <p:cNvSpPr txBox="1">
            <a:spLocks/>
          </p:cNvSpPr>
          <p:nvPr/>
        </p:nvSpPr>
        <p:spPr>
          <a:xfrm>
            <a:off x="715012" y="523756"/>
            <a:ext cx="7066627" cy="14901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ru-RU" sz="4800" b="1" dirty="0">
                <a:solidFill>
                  <a:srgbClr val="FF00FF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ДОПОЛНИТЕЛЬНЫЕ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ru-RU" sz="4800" b="1" dirty="0">
                <a:solidFill>
                  <a:srgbClr val="FF00FF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КАРТИНКИ</a:t>
            </a:r>
            <a:endParaRPr lang="en-US" sz="4800" b="1" dirty="0">
              <a:solidFill>
                <a:srgbClr val="FF00FF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97179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93;g344e2c1c8df_0_244" title="shutterstock_2184351829.jpg">
            <a:extLst>
              <a:ext uri="{FF2B5EF4-FFF2-40B4-BE49-F238E27FC236}">
                <a16:creationId xmlns:a16="http://schemas.microsoft.com/office/drawing/2014/main" id="{37EF5417-190E-4ADD-DBE5-1FDD4AE36D6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44e2c1c8df_0_260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379" y="-169133"/>
            <a:ext cx="6082386" cy="719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1749F4-578A-7BEC-2D53-B21CBD028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45" y="876856"/>
            <a:ext cx="5967662" cy="1325169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График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8AE923B-BB72-A2D2-873E-F68246735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8" y="3108035"/>
            <a:ext cx="9603629" cy="180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37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137</Words>
  <Application>Microsoft Office PowerPoint</Application>
  <PresentationFormat>Широкоэкранный</PresentationFormat>
  <Paragraphs>33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Sergey Seliverstov</dc:creator>
  <cp:lastModifiedBy>k2769</cp:lastModifiedBy>
  <cp:revision>12</cp:revision>
  <dcterms:created xsi:type="dcterms:W3CDTF">2025-08-25T15:05:30Z</dcterms:created>
  <dcterms:modified xsi:type="dcterms:W3CDTF">2025-09-22T14:10:21Z</dcterms:modified>
</cp:coreProperties>
</file>