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718" r:id="rId4"/>
    <p:sldId id="523" r:id="rId5"/>
    <p:sldId id="259" r:id="rId6"/>
    <p:sldId id="261" r:id="rId7"/>
    <p:sldId id="514" r:id="rId8"/>
    <p:sldId id="515" r:id="rId9"/>
    <p:sldId id="619" r:id="rId10"/>
    <p:sldId id="620" r:id="rId11"/>
    <p:sldId id="621" r:id="rId12"/>
    <p:sldId id="622" r:id="rId13"/>
    <p:sldId id="623" r:id="rId14"/>
    <p:sldId id="624" r:id="rId15"/>
    <p:sldId id="625" r:id="rId16"/>
    <p:sldId id="626" r:id="rId17"/>
    <p:sldId id="627" r:id="rId18"/>
    <p:sldId id="628" r:id="rId19"/>
    <p:sldId id="629" r:id="rId20"/>
    <p:sldId id="630" r:id="rId21"/>
    <p:sldId id="631" r:id="rId22"/>
    <p:sldId id="632" r:id="rId23"/>
    <p:sldId id="633" r:id="rId24"/>
    <p:sldId id="634" r:id="rId25"/>
    <p:sldId id="635" r:id="rId26"/>
    <p:sldId id="636" r:id="rId27"/>
    <p:sldId id="637" r:id="rId28"/>
    <p:sldId id="638" r:id="rId29"/>
    <p:sldId id="639" r:id="rId30"/>
    <p:sldId id="640" r:id="rId31"/>
    <p:sldId id="641" r:id="rId32"/>
    <p:sldId id="742" r:id="rId33"/>
    <p:sldId id="643" r:id="rId34"/>
    <p:sldId id="644" r:id="rId35"/>
    <p:sldId id="645" r:id="rId36"/>
    <p:sldId id="646" r:id="rId37"/>
    <p:sldId id="720" r:id="rId38"/>
    <p:sldId id="648" r:id="rId39"/>
    <p:sldId id="721" r:id="rId40"/>
    <p:sldId id="650" r:id="rId41"/>
    <p:sldId id="722" r:id="rId42"/>
    <p:sldId id="652" r:id="rId43"/>
    <p:sldId id="653" r:id="rId44"/>
    <p:sldId id="654" r:id="rId45"/>
    <p:sldId id="655" r:id="rId46"/>
    <p:sldId id="656" r:id="rId47"/>
    <p:sldId id="657" r:id="rId48"/>
    <p:sldId id="658" r:id="rId49"/>
    <p:sldId id="659" r:id="rId50"/>
    <p:sldId id="660" r:id="rId51"/>
    <p:sldId id="661" r:id="rId52"/>
    <p:sldId id="662" r:id="rId53"/>
    <p:sldId id="663" r:id="rId54"/>
    <p:sldId id="743" r:id="rId55"/>
    <p:sldId id="723" r:id="rId56"/>
    <p:sldId id="666" r:id="rId57"/>
    <p:sldId id="725" r:id="rId58"/>
    <p:sldId id="668" r:id="rId59"/>
    <p:sldId id="727" r:id="rId60"/>
    <p:sldId id="670" r:id="rId61"/>
    <p:sldId id="729" r:id="rId62"/>
    <p:sldId id="672" r:id="rId63"/>
    <p:sldId id="731" r:id="rId64"/>
    <p:sldId id="674" r:id="rId65"/>
    <p:sldId id="675" r:id="rId66"/>
    <p:sldId id="676" r:id="rId67"/>
    <p:sldId id="677" r:id="rId68"/>
    <p:sldId id="678" r:id="rId69"/>
    <p:sldId id="679" r:id="rId70"/>
    <p:sldId id="680" r:id="rId71"/>
    <p:sldId id="681" r:id="rId72"/>
    <p:sldId id="682" r:id="rId73"/>
    <p:sldId id="683" r:id="rId74"/>
    <p:sldId id="684" r:id="rId75"/>
    <p:sldId id="685" r:id="rId76"/>
    <p:sldId id="744" r:id="rId77"/>
    <p:sldId id="732" r:id="rId78"/>
    <p:sldId id="688" r:id="rId79"/>
    <p:sldId id="734" r:id="rId80"/>
    <p:sldId id="690" r:id="rId81"/>
    <p:sldId id="736" r:id="rId82"/>
    <p:sldId id="692" r:id="rId83"/>
    <p:sldId id="738" r:id="rId84"/>
    <p:sldId id="694" r:id="rId85"/>
    <p:sldId id="740" r:id="rId86"/>
    <p:sldId id="696" r:id="rId87"/>
    <p:sldId id="697" r:id="rId88"/>
    <p:sldId id="698" r:id="rId89"/>
    <p:sldId id="699" r:id="rId90"/>
    <p:sldId id="700" r:id="rId91"/>
    <p:sldId id="701" r:id="rId92"/>
    <p:sldId id="702" r:id="rId93"/>
    <p:sldId id="703" r:id="rId94"/>
    <p:sldId id="704" r:id="rId95"/>
    <p:sldId id="705" r:id="rId96"/>
    <p:sldId id="706" r:id="rId97"/>
    <p:sldId id="707" r:id="rId98"/>
    <p:sldId id="708" r:id="rId99"/>
    <p:sldId id="745" r:id="rId100"/>
    <p:sldId id="710" r:id="rId101"/>
    <p:sldId id="711" r:id="rId102"/>
    <p:sldId id="712" r:id="rId103"/>
    <p:sldId id="713" r:id="rId104"/>
    <p:sldId id="714" r:id="rId105"/>
    <p:sldId id="719" r:id="rId106"/>
    <p:sldId id="716" r:id="rId107"/>
    <p:sldId id="717" r:id="rId10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D6F"/>
    <a:srgbClr val="C7A6CE"/>
    <a:srgbClr val="CA529D"/>
    <a:srgbClr val="6DCEF5"/>
    <a:srgbClr val="7FCAAD"/>
    <a:srgbClr val="FFF2CF"/>
    <a:srgbClr val="D1FF10"/>
    <a:srgbClr val="FF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1" autoAdjust="0"/>
    <p:restoredTop sz="95332" autoAdjust="0"/>
  </p:normalViewPr>
  <p:slideViewPr>
    <p:cSldViewPr snapToGrid="0">
      <p:cViewPr>
        <p:scale>
          <a:sx n="91" d="100"/>
          <a:sy n="91" d="100"/>
        </p:scale>
        <p:origin x="53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5B9D0F-E414-2A27-F5A6-89C682549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103188"/>
            <a:ext cx="6705600" cy="9271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DD44CF-133D-9791-68A7-026E87DC0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15444" y="255307"/>
            <a:ext cx="1752556" cy="5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6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05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7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55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47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86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73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0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24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37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5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49238"/>
            <a:ext cx="10515600" cy="2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3AE3A-2EF9-478A-86BE-2026EB8E134E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E0194-44EC-0993-C110-F2638DC4AC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24000" y="103188"/>
            <a:ext cx="6705600" cy="9271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853339-EAF5-FDAB-E640-9201E231AE1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915444" y="255307"/>
            <a:ext cx="1752556" cy="5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7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10" Type="http://schemas.openxmlformats.org/officeDocument/2006/relationships/image" Target="../media/image17.svg"/><Relationship Id="rId4" Type="http://schemas.microsoft.com/office/2007/relationships/media" Target="../media/media2.mp3"/><Relationship Id="rId9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2.jpeg"/><Relationship Id="rId4" Type="http://schemas.openxmlformats.org/officeDocument/2006/relationships/image" Target="../media/image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3.jpeg"/><Relationship Id="rId4" Type="http://schemas.openxmlformats.org/officeDocument/2006/relationships/image" Target="../media/image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4.jpeg"/><Relationship Id="rId4" Type="http://schemas.openxmlformats.org/officeDocument/2006/relationships/image" Target="../media/image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5.jpeg"/><Relationship Id="rId4" Type="http://schemas.openxmlformats.org/officeDocument/2006/relationships/image" Target="../media/image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6.jpeg"/><Relationship Id="rId4" Type="http://schemas.openxmlformats.org/officeDocument/2006/relationships/image" Target="../media/image6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microsoft.com/office/2007/relationships/media" Target="../media/media20.mp3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8.em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Relationship Id="rId9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10" Type="http://schemas.openxmlformats.org/officeDocument/2006/relationships/image" Target="../media/image20.svg"/><Relationship Id="rId4" Type="http://schemas.microsoft.com/office/2007/relationships/media" Target="../media/media2.mp3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0.mp3"/><Relationship Id="rId7" Type="http://schemas.openxmlformats.org/officeDocument/2006/relationships/image" Target="../media/image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openxmlformats.org/officeDocument/2006/relationships/image" Target="../media/image10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Relationship Id="rId9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Relationship Id="rId9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Relationship Id="rId9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Relationship Id="rId9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10" Type="http://schemas.openxmlformats.org/officeDocument/2006/relationships/image" Target="../media/image13.svg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1.mp4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Relationship Id="rId9" Type="http://schemas.openxmlformats.org/officeDocument/2006/relationships/image" Target="../media/image10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10" Type="http://schemas.openxmlformats.org/officeDocument/2006/relationships/image" Target="../media/image15.svg"/><Relationship Id="rId4" Type="http://schemas.microsoft.com/office/2007/relationships/media" Target="../media/media2.mp3"/><Relationship Id="rId9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6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0.e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0.emf"/><Relationship Id="rId4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0.emf"/><Relationship Id="rId4" Type="http://schemas.openxmlformats.org/officeDocument/2006/relationships/image" Target="../media/image11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0.emf"/><Relationship Id="rId4" Type="http://schemas.openxmlformats.org/officeDocument/2006/relationships/image" Target="../media/image11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0.emf"/><Relationship Id="rId4" Type="http://schemas.openxmlformats.org/officeDocument/2006/relationships/image" Target="../media/image1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91F06C-0423-60CE-86A8-27253E777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924" y="1590544"/>
            <a:ext cx="3098080" cy="2784508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A2BACC0-34EA-A33B-C660-1AF09F201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8" y="858129"/>
            <a:ext cx="4852634" cy="5999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E195B-27D3-9B64-28D1-FC5CFA08E02D}"/>
              </a:ext>
            </a:extLst>
          </p:cNvPr>
          <p:cNvSpPr txBox="1"/>
          <p:nvPr/>
        </p:nvSpPr>
        <p:spPr>
          <a:xfrm>
            <a:off x="6039073" y="4896802"/>
            <a:ext cx="57191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ДОБРО ПОЖАЛОВАТЬ!</a:t>
            </a:r>
          </a:p>
        </p:txBody>
      </p:sp>
    </p:spTree>
    <p:extLst>
      <p:ext uri="{BB962C8B-B14F-4D97-AF65-F5344CB8AC3E}">
        <p14:creationId xmlns:p14="http://schemas.microsoft.com/office/powerpoint/2010/main" val="4113572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47431" y="1071058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37803" y="1323693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00721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ботанике лист признается: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349153"/>
            <a:ext cx="3910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Частью побега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674" y="4936733"/>
            <a:ext cx="3882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Частью стебля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9044" y="4349152"/>
            <a:ext cx="37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Частью корня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9044" y="4936732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Частью тетради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90F2E0-81CB-6611-D448-00F8A08D4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50437" y="2636065"/>
            <a:ext cx="2541563" cy="42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4" name="4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2138" y="3635375"/>
            <a:ext cx="487362" cy="487363"/>
          </a:xfrm>
          <a:prstGeom prst="rect">
            <a:avLst/>
          </a:prstGeom>
        </p:spPr>
      </p:pic>
      <p:pic>
        <p:nvPicPr>
          <p:cNvPr id="12290" name="Picture 2" descr="https://cdn-images-1.listennotes.com/episode/image/fe247e1b4c3241a3ae30788ed2767b2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3"/>
          <a:stretch/>
        </p:blipFill>
        <p:spPr bwMode="auto">
          <a:xfrm>
            <a:off x="3687176" y="3006255"/>
            <a:ext cx="4817648" cy="406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69893-5AEB-3D15-244D-1D354BB88D26}"/>
              </a:ext>
            </a:extLst>
          </p:cNvPr>
          <p:cNvSpPr txBox="1"/>
          <p:nvPr/>
        </p:nvSpPr>
        <p:spPr>
          <a:xfrm>
            <a:off x="7097615" y="1222128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6090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8125" y="4549775"/>
            <a:ext cx="487363" cy="487363"/>
          </a:xfrm>
          <a:prstGeom prst="rect">
            <a:avLst/>
          </a:prstGeom>
        </p:spPr>
      </p:pic>
      <p:pic>
        <p:nvPicPr>
          <p:cNvPr id="13314" name="Picture 2" descr="https://avatars.mds.yandex.net/get-zen_doc/1708669/pub_5d9ed9d343fdc000adac4895_5d9ed9e997b5d400ad6fe769/scale_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37" y="3006255"/>
            <a:ext cx="3718926" cy="38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2E57D2-B1FF-FD1C-36C8-6DD3D88C0B56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27CC4-95EB-FBCF-63CD-3338E8565DF4}"/>
              </a:ext>
            </a:extLst>
          </p:cNvPr>
          <p:cNvSpPr txBox="1"/>
          <p:nvPr/>
        </p:nvSpPr>
        <p:spPr>
          <a:xfrm>
            <a:off x="7097615" y="122212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358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2650" y="4675188"/>
            <a:ext cx="487363" cy="487362"/>
          </a:xfrm>
          <a:prstGeom prst="rect">
            <a:avLst/>
          </a:prstGeom>
        </p:spPr>
      </p:pic>
      <p:pic>
        <p:nvPicPr>
          <p:cNvPr id="14338" name="Picture 2" descr="https://static.mixupload.com/n5/media/track/2205/950/cover_or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3"/>
          <a:stretch/>
        </p:blipFill>
        <p:spPr bwMode="auto">
          <a:xfrm>
            <a:off x="3820959" y="2675965"/>
            <a:ext cx="4550081" cy="42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7A669-3C2A-784B-85CE-2B8C2178DE91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13F9E-AA0E-83D4-9370-82E04B54EE3F}"/>
              </a:ext>
            </a:extLst>
          </p:cNvPr>
          <p:cNvSpPr txBox="1"/>
          <p:nvPr/>
        </p:nvSpPr>
        <p:spPr>
          <a:xfrm>
            <a:off x="7097615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98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8013" y="4528703"/>
            <a:ext cx="487362" cy="487363"/>
          </a:xfrm>
          <a:prstGeom prst="rect">
            <a:avLst/>
          </a:prstGeom>
        </p:spPr>
      </p:pic>
      <p:pic>
        <p:nvPicPr>
          <p:cNvPr id="15362" name="Picture 2" descr="https://gumballs.ru/uploads/668f508b964a87198357831acad5d69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7473" r="3995" b="20251"/>
          <a:stretch/>
        </p:blipFill>
        <p:spPr bwMode="auto">
          <a:xfrm>
            <a:off x="3947961" y="2781786"/>
            <a:ext cx="4447466" cy="40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BEAFA8-E478-C95E-9F19-D5F8649893DB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FE40B-EB88-ECA8-1068-286D43513022}"/>
              </a:ext>
            </a:extLst>
          </p:cNvPr>
          <p:cNvSpPr txBox="1"/>
          <p:nvPr/>
        </p:nvSpPr>
        <p:spPr>
          <a:xfrm>
            <a:off x="7097615" y="1222128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912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4332" y="4372986"/>
            <a:ext cx="487362" cy="487362"/>
          </a:xfrm>
          <a:prstGeom prst="rect">
            <a:avLst/>
          </a:prstGeom>
        </p:spPr>
      </p:pic>
      <p:pic>
        <p:nvPicPr>
          <p:cNvPr id="16386" name="Picture 2" descr="https://static.mixupload.com/n5/media/track/2473/835/cover_or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4480" r="9793" b="22836"/>
          <a:stretch/>
        </p:blipFill>
        <p:spPr bwMode="auto">
          <a:xfrm>
            <a:off x="4094315" y="3088905"/>
            <a:ext cx="4229195" cy="379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46BC0F-7D2E-03A8-AB1C-AA41BAE6FA1B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5939D-FDDF-E364-328A-70E7FA670FDF}"/>
              </a:ext>
            </a:extLst>
          </p:cNvPr>
          <p:cNvSpPr txBox="1"/>
          <p:nvPr/>
        </p:nvSpPr>
        <p:spPr>
          <a:xfrm>
            <a:off x="7097615" y="122212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0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48326" y="1366133"/>
            <a:ext cx="6495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83D6F"/>
                </a:solidFill>
                <a:latin typeface="Formular" panose="02000000000000000000" pitchFamily="50" charset="-52"/>
              </a:rPr>
              <a:t>А ТЕПЕРЬ</a:t>
            </a:r>
            <a:br>
              <a:rPr lang="ru-RU" sz="3200" b="1" dirty="0">
                <a:solidFill>
                  <a:srgbClr val="383D6F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rgbClr val="383D6F"/>
                </a:solidFill>
                <a:latin typeface="Formular" panose="02000000000000000000" pitchFamily="50" charset="-52"/>
              </a:rPr>
              <a:t>ПОДВЕДЕМ ИТОГИ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7723" y="2817375"/>
            <a:ext cx="10964044" cy="7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ormular" panose="02000000000000000000" pitchFamily="50" charset="-52"/>
              </a:rPr>
              <a:t>0-5 баллов – вы только начинаете изучать биологию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7723" y="3230939"/>
            <a:ext cx="10814644" cy="7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ormular" panose="02000000000000000000" pitchFamily="50" charset="-52"/>
              </a:rPr>
              <a:t>5-10 баллов – кое-что из мира биологии для вас не новость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723" y="3632865"/>
            <a:ext cx="10076413" cy="7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ormular" panose="02000000000000000000" pitchFamily="50" charset="-52"/>
              </a:rPr>
              <a:t>10-15 баллов – вы неплохо разбираетесь в биологии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7723" y="4046429"/>
            <a:ext cx="10076413" cy="7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ormular" panose="02000000000000000000" pitchFamily="50" charset="-52"/>
              </a:rPr>
              <a:t>15-20 баллов – биология определенно ваш конёк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7723" y="4451894"/>
            <a:ext cx="6495348" cy="7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ormular" panose="02000000000000000000" pitchFamily="50" charset="-52"/>
              </a:rPr>
              <a:t>20-25 баллов – вы справились на 5+</a:t>
            </a:r>
          </a:p>
        </p:txBody>
      </p:sp>
    </p:spTree>
    <p:extLst>
      <p:ext uri="{BB962C8B-B14F-4D97-AF65-F5344CB8AC3E}">
        <p14:creationId xmlns:p14="http://schemas.microsoft.com/office/powerpoint/2010/main" val="6491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387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ПОЕХАЛИ!</a:t>
            </a:r>
          </a:p>
        </p:txBody>
      </p:sp>
      <p:pic>
        <p:nvPicPr>
          <p:cNvPr id="9" name="IncompleteSlightBedlingtonterrier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0080" y="1609042"/>
            <a:ext cx="9011839" cy="5069159"/>
          </a:xfrm>
          <a:prstGeom prst="rect">
            <a:avLst/>
          </a:prstGeom>
        </p:spPr>
      </p:pic>
      <p:pic>
        <p:nvPicPr>
          <p:cNvPr id="10" name="Queen_My_CHempiony_-_We_Are_The_Champions(uzimusic.ru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465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2159" y="5768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48326" y="2119575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ВСЕМ СПАСИБО!</a:t>
            </a:r>
          </a:p>
          <a:p>
            <a:pPr algn="ctr"/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До новых встреч!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1BDE8D-B995-DBBE-5BD6-196EE7705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42002"/>
            <a:ext cx="12192000" cy="27243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325722-EE52-C7CB-7564-82B696680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196" y="1597147"/>
            <a:ext cx="1776697" cy="16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3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Какое живое существо на планете Земля считается самым большим?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2624" y="1317669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674" y="4349153"/>
            <a:ext cx="2970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Синий кит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3674" y="4936733"/>
            <a:ext cx="39116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Водоросль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Посидония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океаническая"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56324" y="4349152"/>
            <a:ext cx="47452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Секвойя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"Генерал 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Шерман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"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56324" y="5435199"/>
            <a:ext cx="5355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Гриб сорта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"Опенок Долгоногий"</a:t>
            </a:r>
          </a:p>
          <a:p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47431" y="1065034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FCBC9B-DC96-D059-A2AB-8D2133787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1753" y="3074255"/>
            <a:ext cx="1776697" cy="16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66918" y="1110045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21598" y="1360377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Какое живое существо на планете Земля считается самым большим?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349153"/>
            <a:ext cx="2970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Синий кит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674" y="4936733"/>
            <a:ext cx="39116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Водоросль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Посидония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океаническая"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ADC0E-1943-375B-935E-FD644F9AB121}"/>
              </a:ext>
            </a:extLst>
          </p:cNvPr>
          <p:cNvSpPr txBox="1"/>
          <p:nvPr/>
        </p:nvSpPr>
        <p:spPr>
          <a:xfrm>
            <a:off x="5956324" y="4349152"/>
            <a:ext cx="47452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Секвойя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"Генерал 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Шерман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7E848-07A3-2741-E81C-F045E31BDF44}"/>
              </a:ext>
            </a:extLst>
          </p:cNvPr>
          <p:cNvSpPr txBox="1"/>
          <p:nvPr/>
        </p:nvSpPr>
        <p:spPr>
          <a:xfrm>
            <a:off x="5956324" y="5435199"/>
            <a:ext cx="5355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Гриб сорта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"Опенок Долгоногий"</a:t>
            </a:r>
          </a:p>
          <a:p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09C453-62ED-96BD-545E-CD89C9B8F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1753" y="3074255"/>
            <a:ext cx="1776697" cy="16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человеческом организме есть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всего один орган, в котором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нет кровеносной системы, и это: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2624" y="132649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674" y="4349153"/>
            <a:ext cx="2359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Волосы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3674" y="4936733"/>
            <a:ext cx="403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Роговица глаза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9044" y="4349152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Кости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9044" y="4936732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Ногти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47431" y="1073863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1EBE64-FEAE-3E56-F2C8-8A8110514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70195" y="2475914"/>
            <a:ext cx="2721805" cy="43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6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47431" y="1067478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82624" y="1321785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человеческом организме есть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всего один орган, в котором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нет кровеносной системы, и это: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349153"/>
            <a:ext cx="2359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Волосы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674" y="4936733"/>
            <a:ext cx="403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Роговица глаза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9044" y="4349152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Кости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9044" y="4936732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Ногти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1B6816-5448-1636-D2CF-686EC0AFA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0195" y="2475914"/>
            <a:ext cx="2721805" cy="438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8326" y="1962787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ГОТОВЫ УЗНАТЬ </a:t>
            </a:r>
            <a:b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</a:br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ПРАВИЛЬНЫЕ ОТВЕТЫ?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649796-1BF5-C477-1FA5-93A193748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42002"/>
            <a:ext cx="12192000" cy="27243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FF3FF3-FDB9-74A9-06A8-F2BD86A7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196" y="1597147"/>
            <a:ext cx="1776697" cy="16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41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82625" y="1191611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80814" y="4287596"/>
            <a:ext cx="3155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4) Муравей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Животным, у которого мозг считается самым большим, по отношению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 размеру тела, является: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674" y="4936733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Кашалот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19044" y="4349152"/>
            <a:ext cx="260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Пеликан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9044" y="4936732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Муравей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349152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Африканский слон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D3DB9A-94AC-ADE7-2BCB-A3E3F1739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2842" y="2887888"/>
            <a:ext cx="2389968" cy="39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3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817171" y="4287596"/>
            <a:ext cx="4557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3) Жевательные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Какие мышцы в организме человека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являются самыми сильными?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674" y="4349153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Икроножные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936733"/>
            <a:ext cx="263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Бицепсы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19044" y="4349152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Жевательные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9044" y="4936732"/>
            <a:ext cx="3643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Квадрицепсы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88B6B6-979B-6819-846B-7DEF57C432A1}"/>
              </a:ext>
            </a:extLst>
          </p:cNvPr>
          <p:cNvSpPr txBox="1"/>
          <p:nvPr/>
        </p:nvSpPr>
        <p:spPr>
          <a:xfrm>
            <a:off x="7119368" y="132649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D0E882-39B0-42B3-0FC9-812449B31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2842" y="2887888"/>
            <a:ext cx="2389968" cy="39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674504" y="4287596"/>
            <a:ext cx="4842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1) Частью побега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00721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ботанике лист признается: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674" y="4349153"/>
            <a:ext cx="3910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Частью побега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936733"/>
            <a:ext cx="3882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Частью стебля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19044" y="4349152"/>
            <a:ext cx="37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Частью корня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9044" y="4936732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Частью тетради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3F3A2-5C16-712D-A7CD-829D5AE3AAB1}"/>
              </a:ext>
            </a:extLst>
          </p:cNvPr>
          <p:cNvSpPr txBox="1"/>
          <p:nvPr/>
        </p:nvSpPr>
        <p:spPr>
          <a:xfrm>
            <a:off x="7082624" y="132649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4A4E98-8F4C-EC09-CCD2-34364DDA0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7723" y="3014976"/>
            <a:ext cx="2274277" cy="38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170709" y="4261488"/>
            <a:ext cx="9850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4) Гриб сорта "Опенок Долгоногий"</a:t>
            </a:r>
            <a:br>
              <a:rPr lang="en-US" sz="4000" b="1" dirty="0">
                <a:solidFill>
                  <a:srgbClr val="FF0099"/>
                </a:solidFill>
                <a:latin typeface="Formular" panose="02000000000000000000" pitchFamily="50" charset="-52"/>
              </a:rPr>
            </a:br>
            <a:r>
              <a:rPr lang="ru-RU" sz="2800" dirty="0">
                <a:solidFill>
                  <a:schemeClr val="bg1"/>
                </a:solidFill>
              </a:rPr>
              <a:t>Ученые обнаружили в США опенок, занимающий площадь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 в 37 га, мицелий которого весит около 400 тонн.</a:t>
            </a:r>
            <a:endParaRPr lang="ru-RU" sz="28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Какое живое существо на планете Земля считается самым большим?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674" y="4349153"/>
            <a:ext cx="2970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Синий кит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936733"/>
            <a:ext cx="39116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Водоросль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Посидония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океаническая"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9044" y="4349152"/>
            <a:ext cx="47452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Секвойя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"Генерал 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Шерман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"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9044" y="5435199"/>
            <a:ext cx="5355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Гриб сорта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"Опенок Долгоногий"</a:t>
            </a:r>
          </a:p>
          <a:p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133AF-4002-2146-B635-96DB0947BC39}"/>
              </a:ext>
            </a:extLst>
          </p:cNvPr>
          <p:cNvSpPr txBox="1"/>
          <p:nvPr/>
        </p:nvSpPr>
        <p:spPr>
          <a:xfrm>
            <a:off x="7082624" y="1317669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3FCF7E-9BFA-07C3-DCA5-7DB891CA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825" y="2813267"/>
            <a:ext cx="1652019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asonableParallelFlycatcher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grayscl/>
          </a:blip>
          <a:stretch>
            <a:fillRect/>
          </a:stretch>
        </p:blipFill>
        <p:spPr>
          <a:xfrm>
            <a:off x="0" y="-71718"/>
            <a:ext cx="12192000" cy="7010400"/>
          </a:xfrm>
          <a:prstGeom prst="rect">
            <a:avLst/>
          </a:prstGeom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4313" y="4413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597559" y="4287596"/>
            <a:ext cx="4996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2) Роговица глаза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человеческом организме есть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всего один орган, в котором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нет кровеносной системы, и это: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3674" y="4349153"/>
            <a:ext cx="2359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Волосы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3674" y="4936733"/>
            <a:ext cx="403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Роговица глаза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9044" y="4349152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Кости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19044" y="4936732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Ногти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98CC8E-DD8D-F4FF-6769-6D71DED33CD8}"/>
              </a:ext>
            </a:extLst>
          </p:cNvPr>
          <p:cNvSpPr txBox="1"/>
          <p:nvPr/>
        </p:nvSpPr>
        <p:spPr>
          <a:xfrm>
            <a:off x="7082624" y="132649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CDDC8F-2150-908F-F440-4C6A5DA28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0437" y="2636065"/>
            <a:ext cx="2541563" cy="42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4" grpId="0"/>
      <p:bldP spid="25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480" y="1612655"/>
            <a:ext cx="64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383D6F"/>
                </a:solidFill>
                <a:latin typeface="Formular" panose="02000000000000000000" pitchFamily="50" charset="-52"/>
              </a:rPr>
              <a:t>РАУНД </a:t>
            </a:r>
            <a:r>
              <a:rPr lang="en-US" sz="4400" b="1" dirty="0">
                <a:solidFill>
                  <a:srgbClr val="383D6F"/>
                </a:solidFill>
                <a:latin typeface="Formular" panose="02000000000000000000" pitchFamily="50" charset="-52"/>
              </a:rPr>
              <a:t>II</a:t>
            </a:r>
            <a:endParaRPr lang="ru-RU" sz="4400" b="1" dirty="0">
              <a:solidFill>
                <a:srgbClr val="383D6F"/>
              </a:solidFill>
              <a:latin typeface="Formular" panose="020000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480" y="2193664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Время подумать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976" y="306645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 ЭТОМ РАУНДЕ БУДЕТ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5 ВОПРОСОВ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БЕЗ ВАРИАНТОВ ОТВЕТОВ</a:t>
            </a:r>
          </a:p>
          <a:p>
            <a:pPr algn="ctr"/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ВАМ НУЖНО ЗА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30 СЕКУНД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ПРИДУМАТЬ ПРАВИЛЬНЫЙ ВАРИАНТ ОТВЕТА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ЗА КАЖДЫЙ ПРАВИЛЬНЫЙ ОТВЕТ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КОМАНДА ПОЛУЧАЕТ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1 БАЛЛ</a:t>
            </a:r>
          </a:p>
        </p:txBody>
      </p:sp>
      <p:pic>
        <p:nvPicPr>
          <p:cNvPr id="13" name="DependableOldfashionedCranefly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366" r="8671"/>
          <a:stretch/>
        </p:blipFill>
        <p:spPr>
          <a:xfrm>
            <a:off x="6117225" y="1461125"/>
            <a:ext cx="5967799" cy="379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tbivka-first-date-mullet-evan-thompson-group_(Cool.DJ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0288" y="5578475"/>
            <a:ext cx="609600" cy="6096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02A3DD-6344-6B33-E62D-BA5F8BDEA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5504160"/>
            <a:ext cx="6096000" cy="13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0000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841242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У других приматов о детях заботятся лишь матери, причём недолго. ОНИ же позволяли людям лучше питаться, получать жизненные уроки и как результат жить гораздо дольше. Благодаря ИМ женщины смогли рожать больше детей, а шансы на выживание существенно возросли. Учёные установили, что даже минимальный "эффект ЕЁ" привёл к тому, что в течение последующих 60 тысяч лет продолжительность жизни людей увеличилась на несколько десятилетий.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" panose="02000000000000000000" pitchFamily="50" charset="-52"/>
              </a:rPr>
              <a:t>КТО ОНА?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72936" y="1191705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41658" y="1065387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7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66918" y="1032307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9BC493-11B2-9FF8-C5D3-7484587EE5A8}"/>
              </a:ext>
            </a:extLst>
          </p:cNvPr>
          <p:cNvSpPr txBox="1"/>
          <p:nvPr/>
        </p:nvSpPr>
        <p:spPr>
          <a:xfrm>
            <a:off x="0" y="1841242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У других приматов о детях заботятся лишь матери, причём недолго. ОНИ же позволяли людям лучше питаться, получать жизненные уроки и как результат жить гораздо дольше. Благодаря ИМ женщины смогли рожать больше детей, а шансы на выживание существенно возросли. Учёные установили, что даже минимальный "эффект ЕЁ" привёл к тому, что в течение последующих 60 тысяч лет продолжительность жизни людей увеличилась на несколько десятилетий.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" panose="02000000000000000000" pitchFamily="50" charset="-52"/>
              </a:rPr>
              <a:t>КТО ОНА?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A5E0D-176D-3185-71DB-EA0FA4B0E1F8}"/>
              </a:ext>
            </a:extLst>
          </p:cNvPr>
          <p:cNvSpPr txBox="1"/>
          <p:nvPr/>
        </p:nvSpPr>
        <p:spPr>
          <a:xfrm>
            <a:off x="7172936" y="1191705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689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81354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Математик скажет, что это — математический объект, биолог — что это — молекула нуклеиновой кислоты. А в фильме 1999 года мы узнали, что это — компьютерная программа.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О чем идет речь?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6072" y="119144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9980897" y="1065129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469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11262" y="1065129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36413" y="119144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68812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Математик скажет, что это — математический объект, биолог — что это — молекула нуклеиновой кислоты. А в фильме 1999 года мы узнали, что это — компьютерная программа.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О чем идет речь?</a:t>
            </a:r>
          </a:p>
        </p:txBody>
      </p:sp>
    </p:spTree>
    <p:extLst>
      <p:ext uri="{BB962C8B-B14F-4D97-AF65-F5344CB8AC3E}">
        <p14:creationId xmlns:p14="http://schemas.microsoft.com/office/powerpoint/2010/main" val="8170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55181" y="2028484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Когда в Болгарии свинья в желтых шлепанцах вскарабкается на грушу, в России в это же самое время совсем другое животное совершит другое действие. Мы не просим вас назвать это животное, напишите, </a:t>
            </a:r>
            <a:br>
              <a:rPr lang="ru-RU" sz="4000" dirty="0"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что именно оно сделает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3890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9986526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4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66918" y="1198562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3890" y="1324879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95316A-7C3A-6DE8-D919-8DC5B0FF1A75}"/>
              </a:ext>
            </a:extLst>
          </p:cNvPr>
          <p:cNvSpPr txBox="1"/>
          <p:nvPr/>
        </p:nvSpPr>
        <p:spPr>
          <a:xfrm>
            <a:off x="-255181" y="2028484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Когда в Болгарии свинья в желтых шлепанцах вскарабкается на грушу, в России в это же самое время совсем другое животное совершит другое действие. Мы не просим вас назвать это животное, напишите, </a:t>
            </a:r>
            <a:br>
              <a:rPr lang="ru-RU" sz="4000" dirty="0"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что именно оно сделает</a:t>
            </a:r>
          </a:p>
        </p:txBody>
      </p:sp>
    </p:spTree>
    <p:extLst>
      <p:ext uri="{BB962C8B-B14F-4D97-AF65-F5344CB8AC3E}">
        <p14:creationId xmlns:p14="http://schemas.microsoft.com/office/powerpoint/2010/main" val="34132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88539" y="1053899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927582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-185195" y="1683391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повести фантаста Александра Громова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 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называют хищных животных, обитающих на болоте, которые выбрасывают из трясины свой длинный язык и опутывают им жертву. Количество людей, также называемых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, стало на Руси быстро сокращаться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с конца X века.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Каким словом?</a:t>
            </a:r>
          </a:p>
        </p:txBody>
      </p:sp>
    </p:spTree>
    <p:extLst>
      <p:ext uri="{BB962C8B-B14F-4D97-AF65-F5344CB8AC3E}">
        <p14:creationId xmlns:p14="http://schemas.microsoft.com/office/powerpoint/2010/main" val="157855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9936283" y="907536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45523" y="1033853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E7CF6-750C-DA1B-FECB-B83B28808C35}"/>
              </a:ext>
            </a:extLst>
          </p:cNvPr>
          <p:cNvSpPr txBox="1"/>
          <p:nvPr/>
        </p:nvSpPr>
        <p:spPr>
          <a:xfrm>
            <a:off x="-185195" y="1683391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повести фантаста Александра Громова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 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называют хищных животных, обитающих на болоте, которые выбрасывают из трясины свой длинный язык и опутывают им жертву. Количество людей, также называемых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, стало на Руси быстро сокращаться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с конца X века.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Каким словом?</a:t>
            </a:r>
          </a:p>
        </p:txBody>
      </p:sp>
    </p:spTree>
    <p:extLst>
      <p:ext uri="{BB962C8B-B14F-4D97-AF65-F5344CB8AC3E}">
        <p14:creationId xmlns:p14="http://schemas.microsoft.com/office/powerpoint/2010/main" val="326620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4433" y="1458472"/>
            <a:ext cx="859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2CF"/>
                </a:solidFill>
                <a:latin typeface="Formular" panose="02000000000000000000" pitchFamily="50" charset="-52"/>
              </a:rPr>
              <a:t>ПРАВИЛА И ОСОБЕННОСТИ КВИЗА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19795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ПОЕХАЛИ!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4433" y="1981692"/>
            <a:ext cx="101944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Полностью онлайн-формат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Вас ждет 4 раунда по 5 вопросов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Все раунды объединены общей темой «Биология»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Просим избегать помощи гаджетов и прочих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вспомогательных средств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Наслаждайтесь!</a:t>
            </a:r>
          </a:p>
          <a:p>
            <a:br>
              <a:rPr lang="ru-RU" sz="2800" b="1" dirty="0">
                <a:latin typeface="Formular" panose="02000000000000000000" pitchFamily="50" charset="-52"/>
              </a:rPr>
            </a:br>
            <a:endParaRPr lang="ru-RU" sz="2800" b="1" dirty="0">
              <a:latin typeface="Formular" panose="02000000000000000000" pitchFamily="50" charset="-52"/>
            </a:endParaRPr>
          </a:p>
        </p:txBody>
      </p:sp>
      <p:pic>
        <p:nvPicPr>
          <p:cNvPr id="12" name="otbivka-the-sweet-escape_(Cool.DJ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2065" y="-510309"/>
            <a:ext cx="609600" cy="6096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6F9BF8-501D-349E-FFA6-0882BBFBB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378" y="3573194"/>
            <a:ext cx="2674487" cy="27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00554" y="119144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25720" y="1065129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8EFD4A-513D-DE3E-3A88-44B74868E586}"/>
              </a:ext>
            </a:extLst>
          </p:cNvPr>
          <p:cNvSpPr txBox="1"/>
          <p:nvPr/>
        </p:nvSpPr>
        <p:spPr>
          <a:xfrm>
            <a:off x="-215153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английском языке есть идиома, означающая "поднимать ложную тревогу". При буквальном переводе на русский язык она дает словосочетание из двух слов. Первое слово — "кричать". Вспомните басню и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напишите второе слово</a:t>
            </a:r>
            <a:endParaRPr lang="ru-RU" sz="4000" dirty="0">
              <a:solidFill>
                <a:srgbClr val="FF0099"/>
              </a:solidFill>
              <a:latin typeface="Formular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416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66918" y="1065129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82625" y="119144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215153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английском языке есть идиома, означающая "поднимать ложную тревогу". При буквальном переводе на русский язык она дает словосочетание из двух слов. Первое слово — "кричать". Вспомните басню и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напишите второе слово</a:t>
            </a:r>
            <a:endParaRPr lang="ru-RU" sz="4000" dirty="0">
              <a:solidFill>
                <a:srgbClr val="FF0099"/>
              </a:solidFill>
              <a:latin typeface="Formular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478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8326" y="1962787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ГОТОВЫ УЗНАТЬ </a:t>
            </a:r>
            <a:b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</a:br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ПРАВИЛЬНЫЕ ОТВЕТЫ?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649796-1BF5-C477-1FA5-93A193748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42002"/>
            <a:ext cx="12192000" cy="27243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FF3FF3-FDB9-74A9-06A8-F2BD86A7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196" y="1597147"/>
            <a:ext cx="1776697" cy="16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32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24C93E-D4BB-40FA-96ED-D64FB9A170D9}"/>
              </a:ext>
            </a:extLst>
          </p:cNvPr>
          <p:cNvSpPr txBox="1"/>
          <p:nvPr/>
        </p:nvSpPr>
        <p:spPr>
          <a:xfrm>
            <a:off x="0" y="1841242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У других приматов о детях заботятся лишь матери, причём недолго. ОНИ же позволяли людям лучше питаться, получать жизненные уроки и как результат жить гораздо дольше. Благодаря ИМ женщины смогли рожать больше детей, а шансы на выживание существенно возросли. Учёные установили, что даже минимальный "эффект ЕЁ" привёл к тому, что в течение последующих 60 тысяч лет продолжительность жизни людей увеличилась на несколько десятилетий.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" panose="02000000000000000000" pitchFamily="50" charset="-52"/>
              </a:rPr>
              <a:t>КТО ОНА?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85EC7-7B03-32D8-A48E-B86847F263D8}"/>
              </a:ext>
            </a:extLst>
          </p:cNvPr>
          <p:cNvSpPr txBox="1"/>
          <p:nvPr/>
        </p:nvSpPr>
        <p:spPr>
          <a:xfrm>
            <a:off x="7172936" y="1191705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797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189268" y="1500007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Бабушка</a:t>
            </a:r>
          </a:p>
        </p:txBody>
      </p:sp>
      <p:pic>
        <p:nvPicPr>
          <p:cNvPr id="1026" name="Picture 2" descr="https://avatars.mds.yandex.net/get-zen_doc/128694/pub_5a3c62e486516585b903635f_5a3c63b277d0e6435f259f87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14" y="2321238"/>
            <a:ext cx="5063972" cy="506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0410B1-AA9A-A3D5-B6EA-1E0A2E59350C}"/>
              </a:ext>
            </a:extLst>
          </p:cNvPr>
          <p:cNvSpPr txBox="1"/>
          <p:nvPr/>
        </p:nvSpPr>
        <p:spPr>
          <a:xfrm>
            <a:off x="7172936" y="1191705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261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6C0B5-36EF-5E64-B8A5-246F3037F825}"/>
              </a:ext>
            </a:extLst>
          </p:cNvPr>
          <p:cNvSpPr txBox="1"/>
          <p:nvPr/>
        </p:nvSpPr>
        <p:spPr>
          <a:xfrm>
            <a:off x="7136413" y="119144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1606C8-AD68-05A9-2FC5-69EFF2F8CE9B}"/>
              </a:ext>
            </a:extLst>
          </p:cNvPr>
          <p:cNvSpPr txBox="1"/>
          <p:nvPr/>
        </p:nvSpPr>
        <p:spPr>
          <a:xfrm>
            <a:off x="0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Математик скажет, что это — математический объект, биолог — что это — молекула нуклеиновой кислоты. А в фильме 1999 года мы узнали, что это — компьютерная программа.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О чем идет речь?</a:t>
            </a:r>
          </a:p>
        </p:txBody>
      </p:sp>
    </p:spTree>
    <p:extLst>
      <p:ext uri="{BB962C8B-B14F-4D97-AF65-F5344CB8AC3E}">
        <p14:creationId xmlns:p14="http://schemas.microsoft.com/office/powerpoint/2010/main" val="4263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sunhome.ru/navigator/232/zagruzka-duhovnoi-matrici-v2.116.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r="23866"/>
          <a:stretch/>
        </p:blipFill>
        <p:spPr bwMode="auto">
          <a:xfrm>
            <a:off x="3431957" y="2337596"/>
            <a:ext cx="5328085" cy="54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89268" y="1500007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Матрица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2002C7-2972-C9C2-3F76-794F3BD50D84}"/>
              </a:ext>
            </a:extLst>
          </p:cNvPr>
          <p:cNvSpPr txBox="1"/>
          <p:nvPr/>
        </p:nvSpPr>
        <p:spPr>
          <a:xfrm>
            <a:off x="7136413" y="119144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14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55181" y="2028484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Когда в Болгарии свинья в желтых шлепанцах вскарабкается на грушу, в России в это же самое время совсем другое животное совершит другое действие. Мы не просим вас назвать это животное, напишите, </a:t>
            </a:r>
            <a:br>
              <a:rPr lang="ru-RU" sz="4000" dirty="0"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что именно оно сделает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3890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401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zen_doc/1592246/pub_5daaadaaf557d000c4431ac8_5daaae0fc7e50c00b1294ebe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r="9351" b="6577"/>
          <a:stretch/>
        </p:blipFill>
        <p:spPr bwMode="auto">
          <a:xfrm>
            <a:off x="2966610" y="2453833"/>
            <a:ext cx="6258779" cy="54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89268" y="1500007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Свистнет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A591F-2FB6-0A60-FB39-41F6333C9F1E}"/>
              </a:ext>
            </a:extLst>
          </p:cNvPr>
          <p:cNvSpPr txBox="1"/>
          <p:nvPr/>
        </p:nvSpPr>
        <p:spPr>
          <a:xfrm>
            <a:off x="7103890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95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88539" y="1053899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5195" y="1683391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повести фантаста Александра Громова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 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называют хищных животных, обитающих на болоте, которые выбрасывают из трясины свой длинный язык и опутывают им жертву. Количество людей, также называемых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, стало на Руси быстро сокращаться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с конца X века.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Каким словом?</a:t>
            </a:r>
          </a:p>
        </p:txBody>
      </p:sp>
    </p:spTree>
    <p:extLst>
      <p:ext uri="{BB962C8B-B14F-4D97-AF65-F5344CB8AC3E}">
        <p14:creationId xmlns:p14="http://schemas.microsoft.com/office/powerpoint/2010/main" val="428786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480" y="1593371"/>
            <a:ext cx="64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РАУНД </a:t>
            </a:r>
            <a:r>
              <a:rPr lang="en-US" sz="4400" b="1" dirty="0">
                <a:solidFill>
                  <a:srgbClr val="FFF2CF"/>
                </a:solidFill>
                <a:latin typeface="Formular" panose="02000000000000000000" pitchFamily="50" charset="-52"/>
              </a:rPr>
              <a:t>I</a:t>
            </a:r>
            <a:endParaRPr lang="ru-RU" sz="4400" b="1" dirty="0">
              <a:solidFill>
                <a:srgbClr val="FFF2CF"/>
              </a:solidFill>
              <a:latin typeface="Formular" panose="020000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480" y="2295721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2CF"/>
                </a:solidFill>
                <a:latin typeface="Formular" panose="02000000000000000000" pitchFamily="50" charset="-52"/>
              </a:rPr>
              <a:t>Разминка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1567" y="302339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 ЭТОМ РАУНДЕ ВАМ БУДЕТ ПРЕДЛОЖЕНО </a:t>
            </a:r>
          </a:p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5 ВОПРОСОВ С ЧЕТЫРЬМЯ ВАРИАНТАМИ ОТВЕТОВ</a:t>
            </a:r>
          </a:p>
          <a:p>
            <a:pPr algn="ctr"/>
            <a:b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ВАМ НУЖНО ЗА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30 СЕКУНД </a:t>
            </a:r>
            <a:b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ВЫБРАТЬ ПРАВИЛЬНЫЙ ВАРИАНТ ОТВЕТА</a:t>
            </a:r>
            <a:b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ЗА КАЖДЫЙ ПРАВИЛЬНЫЙ ОТВЕТ </a:t>
            </a:r>
            <a:b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КОМАНДА ПОЛУЧАЕТ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1 БАЛЛ</a:t>
            </a:r>
          </a:p>
        </p:txBody>
      </p:sp>
      <p:pic>
        <p:nvPicPr>
          <p:cNvPr id="11" name="CoolWideeyedDeermouse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367" r="13108"/>
          <a:stretch/>
        </p:blipFill>
        <p:spPr>
          <a:xfrm>
            <a:off x="6317567" y="1768802"/>
            <a:ext cx="5179298" cy="401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tbivka-the-sweet-escape_(Cool.DJ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2065" y="-510309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DB80DE-A3DB-0B43-382C-AAC3B2309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5504160"/>
            <a:ext cx="6096000" cy="13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>
              <p:cMediaNode vol="80000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fologov.net/wp-content/uploads/8/4/b/84bc080e01cffffd76ac953797326cab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r="12320" b="961"/>
          <a:stretch/>
        </p:blipFill>
        <p:spPr bwMode="auto">
          <a:xfrm>
            <a:off x="2815803" y="2296225"/>
            <a:ext cx="6560393" cy="53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89268" y="1500007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Язычники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6D213-3DE4-222B-8655-5AB728DB75CA}"/>
              </a:ext>
            </a:extLst>
          </p:cNvPr>
          <p:cNvSpPr txBox="1"/>
          <p:nvPr/>
        </p:nvSpPr>
        <p:spPr>
          <a:xfrm>
            <a:off x="7188539" y="1053899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647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00554" y="119144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8EFD4A-513D-DE3E-3A88-44B74868E586}"/>
              </a:ext>
            </a:extLst>
          </p:cNvPr>
          <p:cNvSpPr txBox="1"/>
          <p:nvPr/>
        </p:nvSpPr>
        <p:spPr>
          <a:xfrm>
            <a:off x="-215153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английском языке есть идиома, означающая "поднимать ложную тревогу". При буквальном переводе на русский язык она дает словосочетание из двух слов. Первое слово — "кричать". Вспомните басню и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напишите второе слово</a:t>
            </a:r>
            <a:endParaRPr lang="ru-RU" sz="4000" dirty="0">
              <a:solidFill>
                <a:srgbClr val="FF0099"/>
              </a:solidFill>
              <a:latin typeface="Formular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412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allpaperim.net/_data/i/upload/2014/09/19/20140919391617-312dc6f1-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r="4686"/>
          <a:stretch/>
        </p:blipFill>
        <p:spPr bwMode="auto">
          <a:xfrm>
            <a:off x="3433823" y="2296225"/>
            <a:ext cx="5309689" cy="471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89268" y="1500007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Волки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0AC5CD-F142-E09C-9CA0-2575AF35C760}"/>
              </a:ext>
            </a:extLst>
          </p:cNvPr>
          <p:cNvSpPr txBox="1"/>
          <p:nvPr/>
        </p:nvSpPr>
        <p:spPr>
          <a:xfrm>
            <a:off x="7100554" y="119144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484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480" y="1612655"/>
            <a:ext cx="64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383D6F"/>
                </a:solidFill>
                <a:latin typeface="Formular" panose="02000000000000000000" pitchFamily="50" charset="-52"/>
              </a:rPr>
              <a:t>РАУНД </a:t>
            </a:r>
            <a:r>
              <a:rPr lang="en-US" sz="4400" b="1" dirty="0">
                <a:solidFill>
                  <a:srgbClr val="383D6F"/>
                </a:solidFill>
                <a:latin typeface="Formular" panose="02000000000000000000" pitchFamily="50" charset="-52"/>
              </a:rPr>
              <a:t>III</a:t>
            </a:r>
            <a:endParaRPr lang="ru-RU" sz="4400" b="1" dirty="0">
              <a:solidFill>
                <a:srgbClr val="383D6F"/>
              </a:solidFill>
              <a:latin typeface="Formular" panose="020000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480" y="2193664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Фото-вопросы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711" y="306270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 ЭТОМ РАУНДЕ БУДЕТ 5 ВОПРОСОВ </a:t>
            </a:r>
          </a:p>
          <a:p>
            <a:pPr algn="ctr"/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В ВИДЕ ФОТОГРАФИЙ ИЛИ КАРТИНОК</a:t>
            </a:r>
          </a:p>
          <a:p>
            <a:pPr algn="ctr"/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ВАМ НУЖНО ЗА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30 СЕКУНД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ПРИДУМАТЬ ПРАВИЛЬНЫЙ ВАРИАНТ ОТВЕТА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ЗА КАЖДЫЙ ПРАВИЛЬНЫЙ ОТВЕТ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КОМАНДА ПОЛУЧАЕТ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1 БАЛЛ</a:t>
            </a:r>
          </a:p>
        </p:txBody>
      </p:sp>
      <p:pic>
        <p:nvPicPr>
          <p:cNvPr id="12" name="CompetentAstonishingDragon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0638"/>
          <a:stretch/>
        </p:blipFill>
        <p:spPr>
          <a:xfrm>
            <a:off x="6251694" y="1385570"/>
            <a:ext cx="5811595" cy="392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tbivka-01-corporate-dj_(Cool.DJ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4565" y="5732929"/>
            <a:ext cx="609600" cy="6096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8DADCF-93B8-B5B9-FAB3-CF2EDFE771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5504160"/>
            <a:ext cx="6096000" cy="13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2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7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078852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952535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-146304" y="1988932"/>
            <a:ext cx="6007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Какая милая маленькая птичка послужила основой этому агрессивному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маскоту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футбольной сборной Бразилии?</a:t>
            </a:r>
          </a:p>
        </p:txBody>
      </p:sp>
      <p:pic>
        <p:nvPicPr>
          <p:cNvPr id="10" name="Рисунок 9" descr="https://s5o.ru/storage/simple/ru/edt/71/03/ec/71/rue89d1a090ab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49718"/>
            <a:ext cx="6096000" cy="4780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3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pic>
        <p:nvPicPr>
          <p:cNvPr id="11" name="Рисунок 10" descr="https://s5o.ru/storage/simple/ru/edt/71/03/ec/71/rue89d1a090ab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49718"/>
            <a:ext cx="6096000" cy="47804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EBA56-1B19-5D33-6253-129468449C33}"/>
              </a:ext>
            </a:extLst>
          </p:cNvPr>
          <p:cNvSpPr txBox="1"/>
          <p:nvPr/>
        </p:nvSpPr>
        <p:spPr>
          <a:xfrm>
            <a:off x="7082625" y="1078852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FFF09-94A2-2124-00E5-E02FE775D97C}"/>
              </a:ext>
            </a:extLst>
          </p:cNvPr>
          <p:cNvSpPr txBox="1"/>
          <p:nvPr/>
        </p:nvSpPr>
        <p:spPr>
          <a:xfrm>
            <a:off x="-146304" y="1988932"/>
            <a:ext cx="6007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Какая милая маленькая птичка послужила основой этому агрессивному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маскоту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футбольной сборной Бразилии?</a:t>
            </a:r>
          </a:p>
        </p:txBody>
      </p:sp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20552DF-08C1-4BD9-73A2-8BE59982FA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0047431" y="1067478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754898" y="2023712"/>
            <a:ext cx="6285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Чем стало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это судно?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4817" y="1010749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117519" y="1010749"/>
            <a:ext cx="1440497" cy="67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0 самых эффектных искусственных рифов мир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87" y="1683391"/>
            <a:ext cx="7110714" cy="5174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84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pic>
        <p:nvPicPr>
          <p:cNvPr id="12" name="Рисунок 11" descr="10 самых эффектных искусственных рифов мира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87" y="1683391"/>
            <a:ext cx="7110714" cy="51746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F59CE-63FF-7305-723C-EB4804FF50FA}"/>
              </a:ext>
            </a:extLst>
          </p:cNvPr>
          <p:cNvSpPr txBox="1"/>
          <p:nvPr/>
        </p:nvSpPr>
        <p:spPr>
          <a:xfrm>
            <a:off x="-754898" y="2023712"/>
            <a:ext cx="6285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Чем стало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это судно?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189EB-E5F2-853A-164A-3A31AA88C8BB}"/>
              </a:ext>
            </a:extLst>
          </p:cNvPr>
          <p:cNvSpPr txBox="1"/>
          <p:nvPr/>
        </p:nvSpPr>
        <p:spPr>
          <a:xfrm>
            <a:off x="7094817" y="1010749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507668D-198B-C5A2-1725-C05272D049B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0117519" y="1010749"/>
            <a:ext cx="1440497" cy="67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46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46645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честь какого мифического царя назван этот сорт помидоров?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4817" y="1124664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19983" y="998347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semenaorg.ru/wp-content/uploads/2016/10/Midas-e1574110108944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30" y="2007218"/>
            <a:ext cx="6830670" cy="4850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88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pic>
        <p:nvPicPr>
          <p:cNvPr id="12" name="Рисунок 11" descr="https://semenaorg.ru/wp-content/uploads/2016/10/Midas-e1574110108944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30" y="2007218"/>
            <a:ext cx="6830670" cy="48507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5EC939-DC55-DB5F-08A9-CC2E67F50C78}"/>
              </a:ext>
            </a:extLst>
          </p:cNvPr>
          <p:cNvSpPr txBox="1"/>
          <p:nvPr/>
        </p:nvSpPr>
        <p:spPr>
          <a:xfrm>
            <a:off x="0" y="2007219"/>
            <a:ext cx="46645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честь какого мифического царя назван этот сорт помидоров?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E4265-B105-0EF3-8693-6804BDA02199}"/>
              </a:ext>
            </a:extLst>
          </p:cNvPr>
          <p:cNvSpPr txBox="1"/>
          <p:nvPr/>
        </p:nvSpPr>
        <p:spPr>
          <a:xfrm>
            <a:off x="7094817" y="1124664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D5EC2206-FFEE-CAAD-2FBA-999B1C53EF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0019983" y="998347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06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Животным, у которого мозг считается самым большим, по отношению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 размеру тела, является: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1653" y="1269332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674" y="4349153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Formular" panose="02000000000000000000" pitchFamily="50" charset="-52"/>
              </a:rPr>
              <a:t>1) Африканский слон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3674" y="4936733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Кашалот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9044" y="4349152"/>
            <a:ext cx="260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Пеликан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9044" y="4936732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Муравей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109391" y="1016697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63674" y="4349152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Африканский слон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E426C0-213E-4B4E-1DF2-B4449B508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2842" y="2887888"/>
            <a:ext cx="2389968" cy="39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89835" y="1070671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93852" y="944354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-99134" y="1683391"/>
            <a:ext cx="5324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Чей скелет изображен?</a:t>
            </a:r>
          </a:p>
        </p:txBody>
      </p:sp>
      <p:pic>
        <p:nvPicPr>
          <p:cNvPr id="9" name="Рисунок 8" descr="https://fb.ru/misc/i/gallery/113620/30921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62" y="1849718"/>
            <a:ext cx="7145438" cy="5008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31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pic>
        <p:nvPicPr>
          <p:cNvPr id="12" name="Рисунок 11" descr="https://fb.ru/misc/i/gallery/113620/309210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62" y="1849718"/>
            <a:ext cx="7145438" cy="50082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C5D77-B4D4-3C55-FFAB-883257C0FD91}"/>
              </a:ext>
            </a:extLst>
          </p:cNvPr>
          <p:cNvSpPr txBox="1"/>
          <p:nvPr/>
        </p:nvSpPr>
        <p:spPr>
          <a:xfrm>
            <a:off x="7189835" y="1070671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4122379-EF90-19C2-A44B-AF0861E22B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0093852" y="944354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448ED8-6FF8-E7CC-715E-AC13BAA24FC7}"/>
              </a:ext>
            </a:extLst>
          </p:cNvPr>
          <p:cNvSpPr txBox="1"/>
          <p:nvPr/>
        </p:nvSpPr>
        <p:spPr>
          <a:xfrm>
            <a:off x="-99134" y="1683391"/>
            <a:ext cx="5324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Чей скелет изображен?</a:t>
            </a:r>
          </a:p>
        </p:txBody>
      </p:sp>
    </p:spTree>
    <p:extLst>
      <p:ext uri="{BB962C8B-B14F-4D97-AF65-F5344CB8AC3E}">
        <p14:creationId xmlns:p14="http://schemas.microsoft.com/office/powerpoint/2010/main" val="199760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15645" y="2021854"/>
            <a:ext cx="4653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Кто изображен на портрете?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0554" y="1046573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9882286" y="920256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i.pinimg.com/736x/a0/42/b6/a042b604fa9eb944f961d1e44cd958f3--colorized-photos-charles-darwin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21638"/>
          <a:stretch/>
        </p:blipFill>
        <p:spPr bwMode="auto">
          <a:xfrm>
            <a:off x="6391682" y="1628135"/>
            <a:ext cx="5152136" cy="5229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80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pic>
        <p:nvPicPr>
          <p:cNvPr id="14" name="Рисунок 13" descr="https://i.pinimg.com/736x/a0/42/b6/a042b604fa9eb944f961d1e44cd958f3--colorized-photos-charles-darwin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21638"/>
          <a:stretch/>
        </p:blipFill>
        <p:spPr bwMode="auto">
          <a:xfrm>
            <a:off x="6391682" y="1668233"/>
            <a:ext cx="5152136" cy="5229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8129E-5C7E-13C1-3802-7B4984BD55E1}"/>
              </a:ext>
            </a:extLst>
          </p:cNvPr>
          <p:cNvSpPr txBox="1"/>
          <p:nvPr/>
        </p:nvSpPr>
        <p:spPr>
          <a:xfrm>
            <a:off x="815645" y="2021854"/>
            <a:ext cx="4653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Кто изображен на портрете?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C2780-B15D-86B0-7592-7A84E8090D8C}"/>
              </a:ext>
            </a:extLst>
          </p:cNvPr>
          <p:cNvSpPr txBox="1"/>
          <p:nvPr/>
        </p:nvSpPr>
        <p:spPr>
          <a:xfrm>
            <a:off x="7100554" y="1046573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13230AD8-6204-9C38-5865-4B99E818D85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9882286" y="920256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0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8326" y="1962787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ГОТОВЫ УЗНАТЬ </a:t>
            </a:r>
            <a:b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</a:br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ПРАВИЛЬНЫЕ ОТВЕТЫ?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649796-1BF5-C477-1FA5-93A193748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42002"/>
            <a:ext cx="12192000" cy="27243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FF3FF3-FDB9-74A9-06A8-F2BD86A7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196" y="1597147"/>
            <a:ext cx="1776697" cy="16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549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078852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46304" y="1988932"/>
            <a:ext cx="6007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Какая милая маленькая птичка послужила основой этому агрессивному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маскоту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футбольной сборной Бразилии?</a:t>
            </a:r>
          </a:p>
        </p:txBody>
      </p:sp>
      <p:pic>
        <p:nvPicPr>
          <p:cNvPr id="10" name="Рисунок 9" descr="https://s5o.ru/storage/simple/ru/edt/71/03/ec/71/rue89d1a090a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49718"/>
            <a:ext cx="6096000" cy="4780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0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-824325" y="2021854"/>
            <a:ext cx="6007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Канарейка</a:t>
            </a:r>
          </a:p>
        </p:txBody>
      </p:sp>
      <p:pic>
        <p:nvPicPr>
          <p:cNvPr id="6146" name="Picture 2" descr="https://www.uarp.org/upload/video/wysiwyg3/test/54400c05c4d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75" y="1882380"/>
            <a:ext cx="7470725" cy="497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83089A-BC6B-5FED-4D74-8F62FA7291E2}"/>
              </a:ext>
            </a:extLst>
          </p:cNvPr>
          <p:cNvSpPr txBox="1"/>
          <p:nvPr/>
        </p:nvSpPr>
        <p:spPr>
          <a:xfrm>
            <a:off x="7082625" y="1078852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175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754898" y="2023712"/>
            <a:ext cx="6285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Чем стало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это судно?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4817" y="1010749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0" name="Рисунок 9" descr="10 самых эффектных искусственных рифов мир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87" y="1683391"/>
            <a:ext cx="7110714" cy="5174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64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754898" y="2023712"/>
            <a:ext cx="6285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Искусственным коралловым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рифом</a:t>
            </a:r>
          </a:p>
        </p:txBody>
      </p:sp>
      <p:pic>
        <p:nvPicPr>
          <p:cNvPr id="7170" name="Picture 2" descr="https://vsluh.net/uploads/posts/2014-11/org_liyc4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t="2006" r="2542" b="3661"/>
          <a:stretch/>
        </p:blipFill>
        <p:spPr bwMode="auto">
          <a:xfrm>
            <a:off x="4923099" y="2120193"/>
            <a:ext cx="7268901" cy="47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B365F7-0EA5-A77E-6D0E-D060DC771F3E}"/>
              </a:ext>
            </a:extLst>
          </p:cNvPr>
          <p:cNvSpPr txBox="1"/>
          <p:nvPr/>
        </p:nvSpPr>
        <p:spPr>
          <a:xfrm>
            <a:off x="7094817" y="1175849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35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46645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честь какого мифического царя назван этот сорт помидоров?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4817" y="1124664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9" name="Рисунок 8" descr="https://semenaorg.ru/wp-content/uploads/2016/10/Midas-e1574110108944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30" y="2007218"/>
            <a:ext cx="6830670" cy="4850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2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47431" y="1067478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1603" y="1320113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Животным, у которого мозг считается самым большим, по отношению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 размеру тела, является: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3674" y="4349153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Африканский слон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3674" y="4936733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Кашалот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19044" y="4349152"/>
            <a:ext cx="260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Пеликан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19044" y="4936732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Муравей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F9955E-165D-1EB5-9702-101FE4EBFD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82842" y="2887888"/>
            <a:ext cx="2389968" cy="39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3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8734" y="2023712"/>
            <a:ext cx="4664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Мидас</a:t>
            </a:r>
          </a:p>
        </p:txBody>
      </p:sp>
      <p:pic>
        <p:nvPicPr>
          <p:cNvPr id="8194" name="Picture 2" descr="https://illustrators.ru/uploads/illustration/image/1358294/main_%D0%BC%D0%B8%D0%B4%D0%B0%D1%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92" y="1842265"/>
            <a:ext cx="5681108" cy="54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3BC963-9A7C-91EF-10FF-845643300F86}"/>
              </a:ext>
            </a:extLst>
          </p:cNvPr>
          <p:cNvSpPr txBox="1"/>
          <p:nvPr/>
        </p:nvSpPr>
        <p:spPr>
          <a:xfrm>
            <a:off x="7094817" y="1124664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100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89835" y="1070671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99134" y="1683391"/>
            <a:ext cx="5324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Чей скелет изображен?</a:t>
            </a:r>
          </a:p>
        </p:txBody>
      </p:sp>
      <p:pic>
        <p:nvPicPr>
          <p:cNvPr id="9" name="Рисунок 8" descr="https://fb.ru/misc/i/gallery/113620/30921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62" y="1849718"/>
            <a:ext cx="7145438" cy="5008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6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6142" y="1738415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Скелет курицы</a:t>
            </a:r>
          </a:p>
        </p:txBody>
      </p:sp>
      <p:pic>
        <p:nvPicPr>
          <p:cNvPr id="9218" name="Picture 2" descr="https://interessno.ru/wp-content/uploads/2019/11/zhivotnye-kury-petuhi-kurica-9956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9571" r="7366" b="4580"/>
          <a:stretch/>
        </p:blipFill>
        <p:spPr bwMode="auto">
          <a:xfrm>
            <a:off x="6583805" y="1841495"/>
            <a:ext cx="5608195" cy="501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A05309-A017-D87D-5707-095E754995E2}"/>
              </a:ext>
            </a:extLst>
          </p:cNvPr>
          <p:cNvSpPr txBox="1"/>
          <p:nvPr/>
        </p:nvSpPr>
        <p:spPr>
          <a:xfrm>
            <a:off x="7189835" y="1070671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893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15645" y="2021854"/>
            <a:ext cx="4653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Кто изображен на портрете?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0554" y="1046573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9" name="Рисунок 8" descr="https://i.pinimg.com/736x/a0/42/b6/a042b604fa9eb944f961d1e44cd958f3--colorized-photos-charles-darwi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21638"/>
          <a:stretch/>
        </p:blipFill>
        <p:spPr bwMode="auto">
          <a:xfrm>
            <a:off x="6391682" y="1628135"/>
            <a:ext cx="5152136" cy="5229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86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2023712"/>
            <a:ext cx="2675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Чарльз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Дарвин</a:t>
            </a:r>
            <a:endParaRPr lang="ru-RU" sz="40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pic>
        <p:nvPicPr>
          <p:cNvPr id="10242" name="Picture 2" descr="https://www.ferra.ru/imgs/2019/08/07/10/3507011/0d20b6fb0db0e78b137e0bdf05faf7d0d36ac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07" y="2121926"/>
            <a:ext cx="9021094" cy="473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85B09C-24BF-1A75-862A-154FF14D3BD2}"/>
              </a:ext>
            </a:extLst>
          </p:cNvPr>
          <p:cNvSpPr txBox="1"/>
          <p:nvPr/>
        </p:nvSpPr>
        <p:spPr>
          <a:xfrm>
            <a:off x="7100554" y="1046573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282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480" y="1612655"/>
            <a:ext cx="64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383D6F"/>
                </a:solidFill>
                <a:latin typeface="Formular" panose="02000000000000000000" pitchFamily="50" charset="-52"/>
              </a:rPr>
              <a:t>РАУНД </a:t>
            </a:r>
            <a:r>
              <a:rPr lang="en-US" sz="4400" b="1" dirty="0">
                <a:solidFill>
                  <a:srgbClr val="383D6F"/>
                </a:solidFill>
                <a:latin typeface="Formular" panose="02000000000000000000" pitchFamily="50" charset="-52"/>
              </a:rPr>
              <a:t>IV</a:t>
            </a:r>
            <a:endParaRPr lang="ru-RU" sz="4400" b="1" dirty="0">
              <a:solidFill>
                <a:srgbClr val="383D6F"/>
              </a:solidFill>
              <a:latin typeface="Formular" panose="020000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480" y="2193664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Тематический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2154" y="310762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 ЭТОМ РАУНДЕ БУДЕТ 5 ВОПРОСОВ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ОТВЕТЫ ОБЪЕДИНЕНЫ ОБЩЕЙ ТЕМОЙ</a:t>
            </a:r>
          </a:p>
          <a:p>
            <a:pPr algn="ctr"/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ВАМ НУЖНО ЗА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30 СЕКУНД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ПРИДУМАТЬ ПРАВИЛЬНЫЙ ВАРИАНТ ОТВЕТА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ЗА КАЖДЫЙ ПРАВИЛЬНЫЙ ОТВЕТ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КОМАНДА ПОЛУЧАЕТ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1 БАЛЛ</a:t>
            </a:r>
          </a:p>
        </p:txBody>
      </p:sp>
      <p:pic>
        <p:nvPicPr>
          <p:cNvPr id="18" name="otbivka-01-corporate-dj_(Cool.DJ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4565" y="5732929"/>
            <a:ext cx="609600" cy="609600"/>
          </a:xfrm>
          <a:prstGeom prst="rect">
            <a:avLst/>
          </a:prstGeom>
        </p:spPr>
      </p:pic>
      <p:pic>
        <p:nvPicPr>
          <p:cNvPr id="13" name="PlushImperfectCottontail-mobil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4203" r="16513"/>
          <a:stretch/>
        </p:blipFill>
        <p:spPr>
          <a:xfrm>
            <a:off x="6512412" y="1237143"/>
            <a:ext cx="5386544" cy="435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C6093C-1774-3637-32BC-B7A9A4395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5504160"/>
            <a:ext cx="6096000" cy="13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999280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1879747"/>
            <a:ext cx="118560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Об одной ЕЁ особенности рассказывается в статье "Таинственный Феникс находится справа". На одном медицинском сайте говорится, что именно эта ЕЁ особенность описана в известном сюжете с участием птицы.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ЕЁ</a:t>
            </a:r>
          </a:p>
        </p:txBody>
      </p:sp>
    </p:spTree>
    <p:extLst>
      <p:ext uri="{BB962C8B-B14F-4D97-AF65-F5344CB8AC3E}">
        <p14:creationId xmlns:p14="http://schemas.microsoft.com/office/powerpoint/2010/main" val="7399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BEA103-E178-0915-4C3E-446813102B91}"/>
              </a:ext>
            </a:extLst>
          </p:cNvPr>
          <p:cNvSpPr txBox="1"/>
          <p:nvPr/>
        </p:nvSpPr>
        <p:spPr>
          <a:xfrm>
            <a:off x="708262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D43070A-7272-1BAA-6B45-4581AAF161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999280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57FFFF-FEB4-AF2E-408A-71F64D87706E}"/>
              </a:ext>
            </a:extLst>
          </p:cNvPr>
          <p:cNvSpPr txBox="1"/>
          <p:nvPr/>
        </p:nvSpPr>
        <p:spPr>
          <a:xfrm>
            <a:off x="0" y="1879747"/>
            <a:ext cx="118560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Об одной ЕЁ особенности рассказывается в статье "Таинственный Феникс находится справа". На одном медицинском сайте говорится, что именно эта ЕЁ особенность описана в известном сюжете с участием птицы.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ЕЁ</a:t>
            </a:r>
          </a:p>
        </p:txBody>
      </p:sp>
    </p:spTree>
    <p:extLst>
      <p:ext uri="{BB962C8B-B14F-4D97-AF65-F5344CB8AC3E}">
        <p14:creationId xmlns:p14="http://schemas.microsoft.com/office/powerpoint/2010/main" val="36906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1879747"/>
            <a:ext cx="118560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Вопреки устойчивому выражению, образование кислорода в биосферных сообществах превышает его потребление, только если происходит захоронение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неокисленного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органического вещества. Таким образом, настоящие ОНИ планеты — это болота.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ИХ</a:t>
            </a:r>
          </a:p>
        </p:txBody>
      </p:sp>
    </p:spTree>
    <p:extLst>
      <p:ext uri="{BB962C8B-B14F-4D97-AF65-F5344CB8AC3E}">
        <p14:creationId xmlns:p14="http://schemas.microsoft.com/office/powerpoint/2010/main" val="329688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B98742-ACC1-87C1-80DC-19D9CF303E8A}"/>
              </a:ext>
            </a:extLst>
          </p:cNvPr>
          <p:cNvSpPr txBox="1"/>
          <p:nvPr/>
        </p:nvSpPr>
        <p:spPr>
          <a:xfrm>
            <a:off x="709761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504772C-304E-85B4-D175-75245735481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BD3CB8-E735-F521-3FA8-B0FE2383F97F}"/>
              </a:ext>
            </a:extLst>
          </p:cNvPr>
          <p:cNvSpPr txBox="1"/>
          <p:nvPr/>
        </p:nvSpPr>
        <p:spPr>
          <a:xfrm>
            <a:off x="0" y="1879747"/>
            <a:ext cx="118560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Вопреки устойчивому выражению, образование кислорода в биосферных сообществах превышает его потребление, только если происходит захоронение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неокисленного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органического вещества. Таким образом, настоящие ОНИ планеты — это болота.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ИХ</a:t>
            </a:r>
          </a:p>
        </p:txBody>
      </p:sp>
    </p:spTree>
    <p:extLst>
      <p:ext uri="{BB962C8B-B14F-4D97-AF65-F5344CB8AC3E}">
        <p14:creationId xmlns:p14="http://schemas.microsoft.com/office/powerpoint/2010/main" val="8390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Какие мышцы в организме человека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являются самыми сильными?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9368" y="132649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674" y="4349153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Икроножные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3674" y="4936733"/>
            <a:ext cx="263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Бицепсы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9044" y="4349152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Жевательные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9044" y="4936732"/>
            <a:ext cx="3643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Квадрицепсы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47431" y="1073863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8822B3-4BB3-ACD8-912A-C4121BCAC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17723" y="3014976"/>
            <a:ext cx="2274277" cy="38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999280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Рассказывая о смерти одного Ричарда в XII веке, Алексей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Дельнов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пишет: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"ЭТО действительно оказалось огромного размера". </a:t>
            </a:r>
            <a:r>
              <a:rPr lang="ru-RU" sz="4000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</a:t>
            </a:r>
          </a:p>
        </p:txBody>
      </p:sp>
    </p:spTree>
    <p:extLst>
      <p:ext uri="{BB962C8B-B14F-4D97-AF65-F5344CB8AC3E}">
        <p14:creationId xmlns:p14="http://schemas.microsoft.com/office/powerpoint/2010/main" val="34460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124040-9BBD-9A7E-E891-52D53D4BC60E}"/>
              </a:ext>
            </a:extLst>
          </p:cNvPr>
          <p:cNvSpPr txBox="1"/>
          <p:nvPr/>
        </p:nvSpPr>
        <p:spPr>
          <a:xfrm>
            <a:off x="708262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9EF3326-D32C-2803-FB81-27DE96B9592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999280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4CCFFC-CC6E-E216-77F9-9E49FEDBFE37}"/>
              </a:ext>
            </a:extLst>
          </p:cNvPr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Рассказывая о смерти одного Ричарда в XII веке, Алексей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Дельнов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пишет: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"ЭТО действительно оказалось огромного размера". </a:t>
            </a:r>
            <a:r>
              <a:rPr lang="ru-RU" sz="4000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</a:t>
            </a:r>
          </a:p>
        </p:txBody>
      </p:sp>
    </p:spTree>
    <p:extLst>
      <p:ext uri="{BB962C8B-B14F-4D97-AF65-F5344CB8AC3E}">
        <p14:creationId xmlns:p14="http://schemas.microsoft.com/office/powerpoint/2010/main" val="304344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6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Хотя внешне ОНА больше напоминает бабочку с развернутыми крыльями, ЕЁ название происходит от вида доспеха. </a:t>
            </a:r>
          </a:p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 pitchFamily="2" charset="0"/>
              </a:rPr>
              <a:t>Назовите ЕЁ</a:t>
            </a:r>
          </a:p>
        </p:txBody>
      </p:sp>
    </p:spTree>
    <p:extLst>
      <p:ext uri="{BB962C8B-B14F-4D97-AF65-F5344CB8AC3E}">
        <p14:creationId xmlns:p14="http://schemas.microsoft.com/office/powerpoint/2010/main" val="22397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CB130-3947-1B29-42C2-EC3E89DADB6C}"/>
              </a:ext>
            </a:extLst>
          </p:cNvPr>
          <p:cNvSpPr txBox="1"/>
          <p:nvPr/>
        </p:nvSpPr>
        <p:spPr>
          <a:xfrm>
            <a:off x="7097616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5B3AAC8B-4CE9-62B6-5599-B609C9215C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628FAA-86CA-8A64-0D40-6E31E1B38EC9}"/>
              </a:ext>
            </a:extLst>
          </p:cNvPr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Хотя внешне ОНА больше напоминает бабочку с развернутыми крыльями, ЕЁ название происходит от вида доспеха. </a:t>
            </a:r>
          </a:p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 pitchFamily="2" charset="0"/>
              </a:rPr>
              <a:t>Назовите ЕЁ</a:t>
            </a:r>
          </a:p>
        </p:txBody>
      </p:sp>
    </p:spTree>
    <p:extLst>
      <p:ext uri="{BB962C8B-B14F-4D97-AF65-F5344CB8AC3E}">
        <p14:creationId xmlns:p14="http://schemas.microsoft.com/office/powerpoint/2010/main" val="116900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1879747"/>
            <a:ext cx="118560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3200" dirty="0">
                <a:solidFill>
                  <a:schemeClr val="bg1"/>
                </a:solidFill>
                <a:latin typeface="FORMULAR-MEDIUM" panose="02000000000000000000" pitchFamily="2" charset="0"/>
              </a:rPr>
              <a:t>Одни ученые считают, что первоначально так назывался орган не человека и крупных животных, а только птицы или рыбы, который действительно по форме и размеру был похож на плод. Другие считают, что орган похож на плод не по форме и размеру, а по окраске. Третьи полагают, что первоначально этим словом назывался другой орган, например, желчный пузырь, который все-таки более похож на этот плод.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этот орган</a:t>
            </a:r>
          </a:p>
        </p:txBody>
      </p:sp>
    </p:spTree>
    <p:extLst>
      <p:ext uri="{BB962C8B-B14F-4D97-AF65-F5344CB8AC3E}">
        <p14:creationId xmlns:p14="http://schemas.microsoft.com/office/powerpoint/2010/main" val="604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383DAC-4D6D-BF09-20EA-440525F474B3}"/>
              </a:ext>
            </a:extLst>
          </p:cNvPr>
          <p:cNvSpPr txBox="1"/>
          <p:nvPr/>
        </p:nvSpPr>
        <p:spPr>
          <a:xfrm>
            <a:off x="709761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708B60E-F5D0-CBA2-640A-2F489477F0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344EC-E27A-736F-ED04-20C39E65B6CF}"/>
              </a:ext>
            </a:extLst>
          </p:cNvPr>
          <p:cNvSpPr txBox="1"/>
          <p:nvPr/>
        </p:nvSpPr>
        <p:spPr>
          <a:xfrm>
            <a:off x="0" y="1879747"/>
            <a:ext cx="118560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3200" dirty="0">
                <a:solidFill>
                  <a:schemeClr val="bg1"/>
                </a:solidFill>
                <a:latin typeface="FORMULAR-MEDIUM" panose="02000000000000000000" pitchFamily="2" charset="0"/>
              </a:rPr>
              <a:t>Одни ученые считают, что первоначально так назывался орган не человека и крупных животных, а только птицы или рыбы, который действительно по форме и размеру был похож на плод. Другие считают, что орган похож на плод не по форме и размеру, а по окраске. Третьи полагают, что первоначально этим словом назывался другой орган, например, желчный пузырь, который все-таки более похож на этот плод.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этот орган</a:t>
            </a:r>
          </a:p>
        </p:txBody>
      </p:sp>
    </p:spTree>
    <p:extLst>
      <p:ext uri="{BB962C8B-B14F-4D97-AF65-F5344CB8AC3E}">
        <p14:creationId xmlns:p14="http://schemas.microsoft.com/office/powerpoint/2010/main" val="412918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8326" y="1962787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ГОТОВЫ УЗНАТЬ </a:t>
            </a:r>
            <a:b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</a:br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ПРАВИЛЬНЫЕ ОТВЕТЫ?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649796-1BF5-C477-1FA5-93A193748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42002"/>
            <a:ext cx="12192000" cy="27243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FF3FF3-FDB9-74A9-06A8-F2BD86A7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196" y="1597147"/>
            <a:ext cx="1776697" cy="16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728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879747"/>
            <a:ext cx="118560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Об одной ЕЁ особенности рассказывается в статье "Таинственный Феникс находится справа". На одном медицинском сайте говорится, что именно эта ЕЁ особенность описана в известном сюжете с участием птицы.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ЕЁ</a:t>
            </a:r>
          </a:p>
        </p:txBody>
      </p:sp>
    </p:spTree>
    <p:extLst>
      <p:ext uri="{BB962C8B-B14F-4D97-AF65-F5344CB8AC3E}">
        <p14:creationId xmlns:p14="http://schemas.microsoft.com/office/powerpoint/2010/main" val="23860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879747"/>
            <a:ext cx="11856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Печень</a:t>
            </a:r>
          </a:p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Печень имеет способность к регенерации, поэтому в статье она названа фениксом. Печень Прометея, которую клевал орел, за ночь заживала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9C8CE-9744-3995-00C2-B64409ACD361}"/>
              </a:ext>
            </a:extLst>
          </p:cNvPr>
          <p:cNvSpPr txBox="1"/>
          <p:nvPr/>
        </p:nvSpPr>
        <p:spPr>
          <a:xfrm>
            <a:off x="708262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595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879747"/>
            <a:ext cx="118560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Вопреки устойчивому выражению, образование кислорода в биосферных сообществах превышает его потребление, только если происходит захоронение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неокисленного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органического вещества. Таким образом, настоящие ОНИ планеты — это болота.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ИХ</a:t>
            </a:r>
          </a:p>
        </p:txBody>
      </p:sp>
    </p:spTree>
    <p:extLst>
      <p:ext uri="{BB962C8B-B14F-4D97-AF65-F5344CB8AC3E}">
        <p14:creationId xmlns:p14="http://schemas.microsoft.com/office/powerpoint/2010/main" val="42246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62659" y="1110045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4140" y="1344726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Какие мышцы в организме человека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являются самыми сильными?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349153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Икроножные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674" y="4936733"/>
            <a:ext cx="263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Бицепсы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9044" y="4349152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Жевательные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9044" y="4936732"/>
            <a:ext cx="3643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Квадрицепсы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089BDC-CEE4-C23E-4E86-3C3E84045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17723" y="3014976"/>
            <a:ext cx="2274277" cy="38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879747"/>
            <a:ext cx="118524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/>
              </a:rPr>
              <a:t>Легкие</a:t>
            </a:r>
            <a:r>
              <a:rPr lang="ru-RU" sz="4000" b="1" dirty="0">
                <a:solidFill>
                  <a:srgbClr val="FF0000"/>
                </a:solidFill>
                <a:latin typeface="Formular" panose="02000000000000000000"/>
              </a:rPr>
              <a:t> </a:t>
            </a:r>
          </a:p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лесах выработка свободного кислорода живыми деревьями примерно равна расходу кислорода во время гниения мертвых. Так что расхожая фраза "Леса — легкие планеты" далека от истины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8B4F9F-86AE-E8E8-A334-6C0A1B64DA13}"/>
              </a:ext>
            </a:extLst>
          </p:cNvPr>
          <p:cNvSpPr txBox="1"/>
          <p:nvPr/>
        </p:nvSpPr>
        <p:spPr>
          <a:xfrm>
            <a:off x="709761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562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Рассказывая о смерти одного Ричарда в XII веке, Алексей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Дельнов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пишет: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"ЭТО действительно оказалось огромного размера". </a:t>
            </a:r>
            <a:r>
              <a:rPr lang="ru-RU" sz="4000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</a:t>
            </a:r>
          </a:p>
        </p:txBody>
      </p:sp>
    </p:spTree>
    <p:extLst>
      <p:ext uri="{BB962C8B-B14F-4D97-AF65-F5344CB8AC3E}">
        <p14:creationId xmlns:p14="http://schemas.microsoft.com/office/powerpoint/2010/main" val="76380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/>
              </a:rPr>
              <a:t>Сердце</a:t>
            </a:r>
            <a:r>
              <a:rPr lang="ru-RU" sz="4000" b="1" dirty="0">
                <a:solidFill>
                  <a:srgbClr val="FF0000"/>
                </a:solidFill>
                <a:latin typeface="Formular" panose="02000000000000000000"/>
              </a:rPr>
              <a:t> </a:t>
            </a:r>
          </a:p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Сердце Ричарда Львиное сердце действительно оказалось огромного размера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427A1-9932-B6E0-CA64-3EDF7D32EE18}"/>
              </a:ext>
            </a:extLst>
          </p:cNvPr>
          <p:cNvSpPr txBox="1"/>
          <p:nvPr/>
        </p:nvSpPr>
        <p:spPr>
          <a:xfrm>
            <a:off x="708262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423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6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Хотя внешне ОНА больше напоминает бабочку с развернутыми крыльями, ЕЁ название происходит от вида доспеха. </a:t>
            </a:r>
          </a:p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 pitchFamily="2" charset="0"/>
              </a:rPr>
              <a:t>Назовите ЕЁ</a:t>
            </a:r>
          </a:p>
        </p:txBody>
      </p:sp>
    </p:spTree>
    <p:extLst>
      <p:ext uri="{BB962C8B-B14F-4D97-AF65-F5344CB8AC3E}">
        <p14:creationId xmlns:p14="http://schemas.microsoft.com/office/powerpoint/2010/main" val="36505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/>
              </a:rPr>
              <a:t>Щитовидная железа</a:t>
            </a:r>
          </a:p>
        </p:txBody>
      </p:sp>
      <p:pic>
        <p:nvPicPr>
          <p:cNvPr id="11266" name="Picture 2" descr="https://i.ytimg.com/vi/uWgkuxxK-k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2675965"/>
            <a:ext cx="7616825" cy="42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957377-DB34-0561-D96F-BD54B92866CD}"/>
              </a:ext>
            </a:extLst>
          </p:cNvPr>
          <p:cNvSpPr txBox="1"/>
          <p:nvPr/>
        </p:nvSpPr>
        <p:spPr>
          <a:xfrm>
            <a:off x="7097616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026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879747"/>
            <a:ext cx="118560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3200" dirty="0">
                <a:solidFill>
                  <a:schemeClr val="bg1"/>
                </a:solidFill>
                <a:latin typeface="FORMULAR-MEDIUM" panose="02000000000000000000" pitchFamily="2" charset="0"/>
              </a:rPr>
              <a:t>Одни ученые считают, что первоначально так назывался орган не человека и крупных животных, а только птицы или рыбы, который действительно по форме и размеру был похож на плод. Другие считают, что орган похож на плод не по форме и размеру, а по окраске. Третьи полагают, что первоначально этим словом назывался другой орган, например, желчный пузырь, который все-таки более похож на этот плод.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этот орган</a:t>
            </a:r>
          </a:p>
        </p:txBody>
      </p:sp>
    </p:spTree>
    <p:extLst>
      <p:ext uri="{BB962C8B-B14F-4D97-AF65-F5344CB8AC3E}">
        <p14:creationId xmlns:p14="http://schemas.microsoft.com/office/powerpoint/2010/main" val="355546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/>
              </a:rPr>
              <a:t>Желудок</a:t>
            </a:r>
          </a:p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Слова желудь и желудок действительно одного корня, но почему желудок получил название от желудя — неясно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9CD03-A912-501D-C97E-716083617D12}"/>
              </a:ext>
            </a:extLst>
          </p:cNvPr>
          <p:cNvSpPr txBox="1"/>
          <p:nvPr/>
        </p:nvSpPr>
        <p:spPr>
          <a:xfrm>
            <a:off x="7097615" y="122212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383D6F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99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3893" y="1705667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Тема раунда была:</a:t>
            </a:r>
          </a:p>
          <a:p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Внутренние органы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3893" y="2905996"/>
            <a:ext cx="6495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Печень</a:t>
            </a:r>
          </a:p>
          <a:p>
            <a:pPr marL="742950" indent="-742950">
              <a:buAutoNum type="arabicPeriod"/>
            </a:pPr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Легкие</a:t>
            </a:r>
          </a:p>
          <a:p>
            <a:pPr marL="742950" indent="-742950">
              <a:buAutoNum type="arabicPeriod"/>
            </a:pPr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Сердце</a:t>
            </a:r>
          </a:p>
          <a:p>
            <a:pPr marL="742950" indent="-742950">
              <a:buAutoNum type="arabicPeriod"/>
            </a:pPr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Щитовидная железа </a:t>
            </a:r>
          </a:p>
          <a:p>
            <a:pPr marL="742950" indent="-742950">
              <a:buAutoNum type="arabicPeriod"/>
            </a:pPr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Желудок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184D02-6F3E-286C-599F-2C3C1843C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1577423"/>
            <a:ext cx="4223584" cy="47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85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480" y="1612655"/>
            <a:ext cx="64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383D6F"/>
                </a:solidFill>
                <a:latin typeface="Formular" panose="02000000000000000000" pitchFamily="50" charset="-52"/>
              </a:rPr>
              <a:t>РАУНД </a:t>
            </a:r>
            <a:r>
              <a:rPr lang="en-US" sz="4400" b="1" dirty="0">
                <a:solidFill>
                  <a:srgbClr val="383D6F"/>
                </a:solidFill>
                <a:latin typeface="Formular" panose="02000000000000000000" pitchFamily="50" charset="-52"/>
              </a:rPr>
              <a:t>V</a:t>
            </a:r>
            <a:endParaRPr lang="ru-RU" sz="4400" b="1" dirty="0">
              <a:solidFill>
                <a:srgbClr val="383D6F"/>
              </a:solidFill>
              <a:latin typeface="Formular" panose="020000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480" y="2193664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Музыкальный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2154" y="310762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 ЭТОМ РАУНДЕ БУДЕТ 5 АУДИОВОПРОСОВ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ВАМ НУЖНО ЗА </a:t>
            </a:r>
            <a:r>
              <a:rPr lang="ru-RU" b="1" dirty="0">
                <a:solidFill>
                  <a:srgbClr val="6DCEF5"/>
                </a:solidFill>
                <a:latin typeface="Formular" panose="02000000000000000000" pitchFamily="50" charset="-52"/>
              </a:rPr>
              <a:t>30 СЕКУНД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ПРИДУМАТЬ ПРАВИЛЬНЫЙ ВАРИАНТ ОТВЕТА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ЗА КАЖДЫЙ ПРАВИЛЬНЫЙ ОТВЕТ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КОМАНДА ПОЛУЧАЕТ </a:t>
            </a:r>
            <a:r>
              <a:rPr lang="ru-RU" b="1" dirty="0">
                <a:solidFill>
                  <a:srgbClr val="6DCEF5"/>
                </a:solidFill>
                <a:latin typeface="Formular" panose="02000000000000000000" pitchFamily="50" charset="-52"/>
              </a:rPr>
              <a:t>1 БАЛЛ</a:t>
            </a:r>
          </a:p>
        </p:txBody>
      </p:sp>
      <p:pic>
        <p:nvPicPr>
          <p:cNvPr id="12" name="ClumsyTornCavy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215" r="12387"/>
          <a:stretch/>
        </p:blipFill>
        <p:spPr>
          <a:xfrm>
            <a:off x="6342347" y="1194687"/>
            <a:ext cx="5391070" cy="418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tbivka-12-corporate-dj_(Cool.DJ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5256" y="5750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73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5" y="1222128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E85F81-1308-0FC8-832E-D06C2B102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22" y="3029979"/>
            <a:ext cx="3404382" cy="38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3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ботанике лист признается: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2624" y="132649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CA529D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674" y="4349153"/>
            <a:ext cx="3910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Частью побега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3674" y="4936733"/>
            <a:ext cx="3882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Частью стебля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9044" y="4349152"/>
            <a:ext cx="37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Частью корня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9044" y="4936732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Частью тетради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47431" y="1073863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D9BED4-F116-ABC2-EEB8-FBB374703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0437" y="2636065"/>
            <a:ext cx="2541563" cy="42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2138" y="3635375"/>
            <a:ext cx="487362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F41A0-E502-AB3D-20F7-6E7E710147C6}"/>
              </a:ext>
            </a:extLst>
          </p:cNvPr>
          <p:cNvSpPr txBox="1"/>
          <p:nvPr/>
        </p:nvSpPr>
        <p:spPr>
          <a:xfrm>
            <a:off x="7097615" y="1222128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A1C5BCCF-8B8D-6641-D938-D1A6E3F75D5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76BA38-7200-564D-0037-AA4728D578D1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FF2354-2C8E-B33A-0706-7693394DFA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822" y="3029979"/>
            <a:ext cx="3404382" cy="38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057BF-69AF-40F0-04ED-EEE3E1956AB8}"/>
              </a:ext>
            </a:extLst>
          </p:cNvPr>
          <p:cNvSpPr txBox="1"/>
          <p:nvPr/>
        </p:nvSpPr>
        <p:spPr>
          <a:xfrm>
            <a:off x="7097615" y="122212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72A15268-7EB0-7B98-6481-9365D1F071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52259B-691C-C058-12CA-B1CD962D3F03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ADCD4-D3C4-B177-3368-DA0ADB4A2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22" y="3029979"/>
            <a:ext cx="3404382" cy="38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8125" y="4549775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021E52-28FF-19B8-3D97-98B931B417DA}"/>
              </a:ext>
            </a:extLst>
          </p:cNvPr>
          <p:cNvSpPr txBox="1"/>
          <p:nvPr/>
        </p:nvSpPr>
        <p:spPr>
          <a:xfrm>
            <a:off x="7097615" y="122212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E49E31F-388E-5C8C-8EA2-A8C2F2A7C4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F4B119-FA79-E892-C8B9-25679B1D511B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DD9F5F-528C-AFD3-CFD0-6D63180EC6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822" y="3029979"/>
            <a:ext cx="3404382" cy="38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0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498533-CFB6-7FA5-4D27-762590714251}"/>
              </a:ext>
            </a:extLst>
          </p:cNvPr>
          <p:cNvSpPr txBox="1"/>
          <p:nvPr/>
        </p:nvSpPr>
        <p:spPr>
          <a:xfrm>
            <a:off x="7097615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C77DDC54-2E21-0735-146C-E5A7EBF7D1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97BAFB-79D2-0A74-BDF7-8D03EE7372C7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4D3CEC-6FB8-8225-6994-2FED3BD41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22" y="3029979"/>
            <a:ext cx="3404382" cy="38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9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2650" y="4675188"/>
            <a:ext cx="487363" cy="487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27AEFE-DDE8-8A32-730B-F4F16DFFC1C1}"/>
              </a:ext>
            </a:extLst>
          </p:cNvPr>
          <p:cNvSpPr txBox="1"/>
          <p:nvPr/>
        </p:nvSpPr>
        <p:spPr>
          <a:xfrm>
            <a:off x="7097615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F1F15F5-99D0-D78B-E84E-822B4CE0EDB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C4FEA-7238-E6F0-8DC8-D301360AD73F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911122-3B1A-84FE-9A0A-832CE7E94B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822" y="3029979"/>
            <a:ext cx="3404382" cy="38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AF94-1CFF-6E8C-5D44-BBCDCAAAB64D}"/>
              </a:ext>
            </a:extLst>
          </p:cNvPr>
          <p:cNvSpPr txBox="1"/>
          <p:nvPr/>
        </p:nvSpPr>
        <p:spPr>
          <a:xfrm>
            <a:off x="7097615" y="1222128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4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1600175-0703-ED79-58A2-DF76457F13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C607F-8B8E-C9CC-9D5C-7B4CFA3ACDB9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FB6468-10A8-66F2-279B-A353E1CAD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22" y="3029979"/>
            <a:ext cx="3404382" cy="38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8013" y="4528703"/>
            <a:ext cx="487362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5841BE-EB0B-4E64-AE98-597ACB163FB6}"/>
              </a:ext>
            </a:extLst>
          </p:cNvPr>
          <p:cNvSpPr txBox="1"/>
          <p:nvPr/>
        </p:nvSpPr>
        <p:spPr>
          <a:xfrm>
            <a:off x="7097615" y="1222128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73F3CE5C-B168-83C2-4CFC-96DDF906C17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FA939D-D676-46FC-81AE-986D751F17AF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C3C978-0AD0-EECB-9493-F14A81143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822" y="3029979"/>
            <a:ext cx="3404382" cy="38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85BF1-1974-3552-266B-A7539CB9ED22}"/>
              </a:ext>
            </a:extLst>
          </p:cNvPr>
          <p:cNvSpPr txBox="1"/>
          <p:nvPr/>
        </p:nvSpPr>
        <p:spPr>
          <a:xfrm>
            <a:off x="7097615" y="122212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37711F2-0637-7892-ADD6-0F087A516A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E5426C-4E35-22DF-CA88-EF2EEE9AE502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CABDE5-235A-2DDB-06DF-9989D146E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22" y="3029979"/>
            <a:ext cx="3404382" cy="38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4332" y="4372986"/>
            <a:ext cx="487362" cy="487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B20FA-4AFB-5B09-FA91-9143EC064379}"/>
              </a:ext>
            </a:extLst>
          </p:cNvPr>
          <p:cNvSpPr txBox="1"/>
          <p:nvPr/>
        </p:nvSpPr>
        <p:spPr>
          <a:xfrm>
            <a:off x="7097615" y="122212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73704050-1526-45C7-EEA8-6D0C70C58BF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B44860-5957-771D-9B1C-F6EBDE60D5EE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13EF20-78B1-3AF2-7513-5033C44F0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822" y="3029979"/>
            <a:ext cx="3404382" cy="38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8326" y="1962787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ГОТОВЫ УЗНАТЬ </a:t>
            </a:r>
            <a:b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</a:br>
            <a:r>
              <a:rPr lang="ru-RU" sz="3600" b="1" dirty="0">
                <a:solidFill>
                  <a:srgbClr val="383D6F"/>
                </a:solidFill>
                <a:latin typeface="Formular" panose="02000000000000000000" pitchFamily="50" charset="-52"/>
              </a:rPr>
              <a:t>ПРАВИЛЬНЫЕ ОТВЕТЫ?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649796-1BF5-C477-1FA5-93A193748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42002"/>
            <a:ext cx="12192000" cy="27243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FF3FF3-FDB9-74A9-06A8-F2BD86A7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196" y="1597147"/>
            <a:ext cx="1776697" cy="16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71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14209</TotalTime>
  <Words>2703</Words>
  <Application>Microsoft Macintosh PowerPoint</Application>
  <PresentationFormat>Широкоэкранный</PresentationFormat>
  <Paragraphs>312</Paragraphs>
  <Slides>107</Slides>
  <Notes>0</Notes>
  <HiddenSlides>0</HiddenSlides>
  <MMClips>115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107</vt:i4>
      </vt:variant>
    </vt:vector>
  </HeadingPairs>
  <TitlesOfParts>
    <vt:vector size="113" baseType="lpstr">
      <vt:lpstr>Arial</vt:lpstr>
      <vt:lpstr>Calibri</vt:lpstr>
      <vt:lpstr>Calibri Light</vt:lpstr>
      <vt:lpstr>Formular</vt:lpstr>
      <vt:lpstr>FORMULAR-MEDIUM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93</cp:lastModifiedBy>
  <cp:revision>123</cp:revision>
  <dcterms:created xsi:type="dcterms:W3CDTF">2019-08-27T10:22:11Z</dcterms:created>
  <dcterms:modified xsi:type="dcterms:W3CDTF">2024-08-26T11:03:27Z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2023-09-10T23:11:29Z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95fb015a-a028-4c9d-916c-24347a268a46</vt:lpwstr>
  </property>
  <property fmtid="{D5CDD505-2E9C-101B-9397-08002B2CF9AE}" pid="7" name="MSIP_Label_defa4170-0d19-0005-0004-bc88714345d2_ActionId">
    <vt:lpwstr>5ee2be8a-5e72-4144-ac6d-9a6b27bef5b8</vt:lpwstr>
  </property>
  <property fmtid="{D5CDD505-2E9C-101B-9397-08002B2CF9AE}" pid="8" name="MSIP_Label_defa4170-0d19-0005-0004-bc88714345d2_ContentBits">
    <vt:lpwstr>0</vt:lpwstr>
  </property>
</Properties>
</file>