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6" r:id="rId9"/>
    <p:sldId id="268" r:id="rId10"/>
    <p:sldId id="265" r:id="rId11"/>
    <p:sldId id="267" r:id="rId12"/>
    <p:sldId id="269" r:id="rId13"/>
    <p:sldId id="270" r:id="rId14"/>
    <p:sldId id="263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Formular" panose="02000000000000000000" pitchFamily="2" charset="-52"/>
      <p:regular r:id="rId23"/>
      <p:bold r:id="rId24"/>
      <p:italic r:id="rId25"/>
      <p:boldItalic r:id="rId26"/>
    </p:embeddedFont>
    <p:embeddedFont>
      <p:font typeface="FORMULAR-MEDIUM" panose="02000000000000000000" pitchFamily="2" charset="-5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CC"/>
    <a:srgbClr val="8ED800"/>
    <a:srgbClr val="FF6633"/>
    <a:srgbClr val="FF0099"/>
    <a:srgbClr val="D1F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2"/>
    <p:restoredTop sz="94696"/>
  </p:normalViewPr>
  <p:slideViewPr>
    <p:cSldViewPr snapToGrid="0">
      <p:cViewPr varScale="1">
        <p:scale>
          <a:sx n="202" d="100"/>
          <a:sy n="202" d="100"/>
        </p:scale>
        <p:origin x="51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93391-713C-1A4E-9FC6-2C9AC828A48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2E022-FB49-A24B-B87A-A1EB38326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5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2E022-FB49-A24B-B87A-A1EB383262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9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2E022-FB49-A24B-B87A-A1EB383262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1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2B1-8170-DA4B-B378-2F00FDAABC28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53DF-B7C3-2145-8B23-4222F4334882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250A-39AC-B945-969F-5E1630A54DD2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9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3C2A-E749-764A-9BA5-51D2412FA8B5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4853" y="4767263"/>
            <a:ext cx="3086100" cy="27384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FORMULAR-MEDIUM" panose="02000000000000000000" pitchFamily="2" charset="0"/>
              </a:defRPr>
            </a:lvl1pPr>
          </a:lstStyle>
          <a:p>
            <a:r>
              <a:rPr lang="ru-RU"/>
              <a:t>Фестиваль НАУКА 0+                                   2023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1306" y="4767263"/>
            <a:ext cx="441867" cy="27384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FORMULAR-MEDIUM" panose="02000000000000000000" pitchFamily="2" charset="0"/>
              </a:defRPr>
            </a:lvl1pPr>
          </a:lstStyle>
          <a:p>
            <a:fld id="{65249CBA-7707-644B-B2B0-09A3B0557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0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398F-581D-B64F-BA09-11E58E0A19E2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8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8CD3-E7A8-5548-8ECF-F5B6D02ED9C1}" type="datetime1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4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696-116E-2B41-AB5E-6A78B17DD76C}" type="datetime1">
              <a:rPr lang="ru-RU" smtClean="0"/>
              <a:t>20.07.2023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3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13B-EE48-AB47-8F9F-ACADCAFE9D1A}" type="datetime1">
              <a:rPr lang="ru-RU" smtClean="0"/>
              <a:t>20.07.2023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2F88-3175-6646-9B92-7450551B030F}" type="datetime1">
              <a:rPr lang="ru-RU" smtClean="0"/>
              <a:t>20.07.2023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7B19-659B-384F-BB09-B39A754E0EC8}" type="datetime1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8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E27-D9AD-094C-8017-0E78036AABD8}" type="datetime1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57DC-9B4D-F64C-B847-6537ADAA918B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7682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FORMULAR-MEDIUM" panose="02000000000000000000" pitchFamily="2" charset="0"/>
              </a:defRPr>
            </a:lvl1pPr>
          </a:lstStyle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044" y="4768019"/>
            <a:ext cx="3972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/>
                </a:solidFill>
                <a:latin typeface="FORMULAR-MEDIUM" panose="02000000000000000000" pitchFamily="2" charset="0"/>
              </a:defRPr>
            </a:lvl1pPr>
          </a:lstStyle>
          <a:p>
            <a:fld id="{65249CBA-7707-644B-B2B0-09A3B0557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2BF760-C813-9F63-F558-57399075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56" y="3949850"/>
            <a:ext cx="7772400" cy="3599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070A22-DDBE-5BC1-F5DD-35E0B163A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264" y="1230853"/>
            <a:ext cx="2014151" cy="67897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DEADA5-A8E6-F59B-793D-CD6623F2B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4227" y="2309173"/>
            <a:ext cx="4293973" cy="1603474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>
                <a:solidFill>
                  <a:srgbClr val="D1FF10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pic>
        <p:nvPicPr>
          <p:cNvPr id="5" name="Рисунок 4" descr="Изображение выглядит как снимок экрана, текст, черный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BFA361F-93CC-FF2B-B0D8-6A305A00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0"/>
            <a:ext cx="7772400" cy="1193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08C557-7D3A-6A8B-7144-854706EA5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63" y="1193650"/>
            <a:ext cx="3560970" cy="366255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98DAB-1F5D-0D5E-7415-3DAFD1BF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7227" y="4767263"/>
            <a:ext cx="248579" cy="273844"/>
          </a:xfrm>
        </p:spPr>
        <p:txBody>
          <a:bodyPr/>
          <a:lstStyle/>
          <a:p>
            <a:fld id="{65249CBA-7707-644B-B2B0-09A3B0557845}" type="slidenum">
              <a:rPr lang="ru-RU" smtClean="0">
                <a:solidFill>
                  <a:schemeClr val="bg1"/>
                </a:solidFill>
                <a:latin typeface="FORMULAR-MEDIUM" panose="02000000000000000000" pitchFamily="2" charset="0"/>
              </a:rPr>
              <a:t>1</a:t>
            </a:fld>
            <a:endParaRPr lang="ru-RU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513046-41BD-8783-B16B-AA5261B1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</p:spTree>
    <p:extLst>
      <p:ext uri="{BB962C8B-B14F-4D97-AF65-F5344CB8AC3E}">
        <p14:creationId xmlns:p14="http://schemas.microsoft.com/office/powerpoint/2010/main" val="309454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5554C7-ADC4-5CDD-F418-90C8447F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258997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-MEDIUM" panose="02000000000000000000" pitchFamily="2" charset="0"/>
              </a:rPr>
              <a:t>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98E39-350C-89B3-52F9-E4DABFD3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3523">
            <a:off x="172853" y="1815126"/>
            <a:ext cx="2896036" cy="22411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72F47-4968-DA66-7F92-E54AC39B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51" y="388681"/>
            <a:ext cx="894709" cy="717036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A627B5-2465-3F11-EA3A-90EA0CBA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10</a:t>
            </a:fld>
            <a:endParaRPr lang="ru-RU"/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id="{23DE91DD-5F53-21BC-B961-15E054F3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8B76E-C420-6501-254F-53EE73E0BDE4}"/>
              </a:ext>
            </a:extLst>
          </p:cNvPr>
          <p:cNvSpPr txBox="1"/>
          <p:nvPr/>
        </p:nvSpPr>
        <p:spPr>
          <a:xfrm>
            <a:off x="3287171" y="1595337"/>
            <a:ext cx="226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Буллет</a:t>
            </a:r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 1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84FA85F-7CD8-1857-77E7-DED909B30B51}"/>
              </a:ext>
            </a:extLst>
          </p:cNvPr>
          <p:cNvCxnSpPr>
            <a:cxnSpLocks/>
          </p:cNvCxnSpPr>
          <p:nvPr/>
        </p:nvCxnSpPr>
        <p:spPr>
          <a:xfrm>
            <a:off x="3291091" y="2021359"/>
            <a:ext cx="5320578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A2CCC0B-0F52-6D6C-8AA5-CA0F647C49A9}"/>
              </a:ext>
            </a:extLst>
          </p:cNvPr>
          <p:cNvCxnSpPr>
            <a:cxnSpLocks/>
          </p:cNvCxnSpPr>
          <p:nvPr/>
        </p:nvCxnSpPr>
        <p:spPr>
          <a:xfrm>
            <a:off x="3291091" y="2659759"/>
            <a:ext cx="5320578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77DEB-1F40-067D-0AE2-C46FEC23BCA6}"/>
              </a:ext>
            </a:extLst>
          </p:cNvPr>
          <p:cNvCxnSpPr>
            <a:cxnSpLocks/>
          </p:cNvCxnSpPr>
          <p:nvPr/>
        </p:nvCxnSpPr>
        <p:spPr>
          <a:xfrm>
            <a:off x="3291091" y="3298159"/>
            <a:ext cx="5320578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B66EBE0-B69A-A504-815F-9CF2B1E48B80}"/>
              </a:ext>
            </a:extLst>
          </p:cNvPr>
          <p:cNvCxnSpPr>
            <a:cxnSpLocks/>
          </p:cNvCxnSpPr>
          <p:nvPr/>
        </p:nvCxnSpPr>
        <p:spPr>
          <a:xfrm>
            <a:off x="3291091" y="3936559"/>
            <a:ext cx="5320578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2B28C49-7FBC-FFD4-93B7-51BF9F962294}"/>
              </a:ext>
            </a:extLst>
          </p:cNvPr>
          <p:cNvSpPr txBox="1"/>
          <p:nvPr/>
        </p:nvSpPr>
        <p:spPr>
          <a:xfrm>
            <a:off x="3287171" y="2235417"/>
            <a:ext cx="226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Буллет</a:t>
            </a:r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 2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1D08B8-CE73-3AD9-0A1A-9179F09AE0DE}"/>
              </a:ext>
            </a:extLst>
          </p:cNvPr>
          <p:cNvSpPr txBox="1"/>
          <p:nvPr/>
        </p:nvSpPr>
        <p:spPr>
          <a:xfrm>
            <a:off x="3287171" y="2875497"/>
            <a:ext cx="226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FORMULAR-MEDIUM" panose="02000000000000000000" pitchFamily="2" charset="0"/>
              </a:rPr>
              <a:t>Буллет</a:t>
            </a: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A91CED-DBA3-B264-B207-C9EEBFA57DF1}"/>
              </a:ext>
            </a:extLst>
          </p:cNvPr>
          <p:cNvSpPr txBox="1"/>
          <p:nvPr/>
        </p:nvSpPr>
        <p:spPr>
          <a:xfrm>
            <a:off x="3287171" y="3515577"/>
            <a:ext cx="226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Буллет</a:t>
            </a:r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 4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09E50A-12C5-FCDD-0852-3181077FA95C}"/>
              </a:ext>
            </a:extLst>
          </p:cNvPr>
          <p:cNvSpPr txBox="1"/>
          <p:nvPr/>
        </p:nvSpPr>
        <p:spPr>
          <a:xfrm>
            <a:off x="5928132" y="1550550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F9331-0847-D4DD-D7CD-34EF55748022}"/>
              </a:ext>
            </a:extLst>
          </p:cNvPr>
          <p:cNvSpPr txBox="1"/>
          <p:nvPr/>
        </p:nvSpPr>
        <p:spPr>
          <a:xfrm>
            <a:off x="5928132" y="2174487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AED56-2F6C-A7D9-0B16-CC474B843C8D}"/>
              </a:ext>
            </a:extLst>
          </p:cNvPr>
          <p:cNvSpPr txBox="1"/>
          <p:nvPr/>
        </p:nvSpPr>
        <p:spPr>
          <a:xfrm>
            <a:off x="5928132" y="2812886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34761-0DFE-9448-D716-A43B5DBA86AA}"/>
              </a:ext>
            </a:extLst>
          </p:cNvPr>
          <p:cNvSpPr txBox="1"/>
          <p:nvPr/>
        </p:nvSpPr>
        <p:spPr>
          <a:xfrm>
            <a:off x="5928132" y="3455586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7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5554C7-ADC4-5CDD-F418-90C8447F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258997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-MEDIUM" panose="02000000000000000000" pitchFamily="2" charset="0"/>
              </a:rPr>
              <a:t>ЗАГОЛОВОК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6861C-3FF2-E254-46EB-A98D1AEF5B05}"/>
              </a:ext>
            </a:extLst>
          </p:cNvPr>
          <p:cNvSpPr txBox="1"/>
          <p:nvPr/>
        </p:nvSpPr>
        <p:spPr>
          <a:xfrm>
            <a:off x="4736254" y="1595337"/>
            <a:ext cx="44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1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8FB628B-E799-1C3D-9544-4672AFEB644C}"/>
              </a:ext>
            </a:extLst>
          </p:cNvPr>
          <p:cNvCxnSpPr>
            <a:cxnSpLocks/>
          </p:cNvCxnSpPr>
          <p:nvPr/>
        </p:nvCxnSpPr>
        <p:spPr>
          <a:xfrm>
            <a:off x="4782067" y="2021359"/>
            <a:ext cx="3634026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3EADBA8-081F-3DA1-F891-121E0136CC96}"/>
              </a:ext>
            </a:extLst>
          </p:cNvPr>
          <p:cNvCxnSpPr>
            <a:cxnSpLocks/>
          </p:cNvCxnSpPr>
          <p:nvPr/>
        </p:nvCxnSpPr>
        <p:spPr>
          <a:xfrm>
            <a:off x="4782067" y="2659759"/>
            <a:ext cx="3634026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7F24B2D-0A32-B4A5-EA3E-EFBF8B197EAC}"/>
              </a:ext>
            </a:extLst>
          </p:cNvPr>
          <p:cNvCxnSpPr>
            <a:cxnSpLocks/>
          </p:cNvCxnSpPr>
          <p:nvPr/>
        </p:nvCxnSpPr>
        <p:spPr>
          <a:xfrm>
            <a:off x="4782067" y="3298159"/>
            <a:ext cx="3634026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B8B9071-E462-B57B-D396-0998E8964EF0}"/>
              </a:ext>
            </a:extLst>
          </p:cNvPr>
          <p:cNvCxnSpPr>
            <a:cxnSpLocks/>
          </p:cNvCxnSpPr>
          <p:nvPr/>
        </p:nvCxnSpPr>
        <p:spPr>
          <a:xfrm>
            <a:off x="4782067" y="3936559"/>
            <a:ext cx="3634026" cy="0"/>
          </a:xfrm>
          <a:prstGeom prst="line">
            <a:avLst/>
          </a:prstGeom>
          <a:ln w="12700">
            <a:solidFill>
              <a:srgbClr val="8ED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F8CE97-AA73-8479-5874-DB63F9BE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27" y="2323790"/>
            <a:ext cx="3289837" cy="28786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1057D1-2D84-6D18-1DFA-D9CD86931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536" y="432505"/>
            <a:ext cx="4406484" cy="58674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E192F2-B615-1A20-E017-517BE9C8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11</a:t>
            </a:fld>
            <a:endParaRPr lang="ru-RU"/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id="{BE935DD7-B065-2FC5-4480-760AC336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EF7EC5-96CB-2D58-F04C-A5B494113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62" y="2175061"/>
            <a:ext cx="413566" cy="1288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23304A-3E9F-2909-EA51-4584B3507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949" y="1548795"/>
            <a:ext cx="774567" cy="6626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87938C-60DC-2A3C-8F86-1164A0E4C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050" y="4180526"/>
            <a:ext cx="765015" cy="586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C1AD10-A626-211A-70C5-F5D7185412C1}"/>
              </a:ext>
            </a:extLst>
          </p:cNvPr>
          <p:cNvSpPr txBox="1"/>
          <p:nvPr/>
        </p:nvSpPr>
        <p:spPr>
          <a:xfrm>
            <a:off x="4736254" y="2235417"/>
            <a:ext cx="44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2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A551C-935D-720B-0EAF-0E3CD8749F8D}"/>
              </a:ext>
            </a:extLst>
          </p:cNvPr>
          <p:cNvSpPr txBox="1"/>
          <p:nvPr/>
        </p:nvSpPr>
        <p:spPr>
          <a:xfrm>
            <a:off x="4736254" y="2875497"/>
            <a:ext cx="44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3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EB1D3D-2DE3-7C51-1807-BB57FDAB9062}"/>
              </a:ext>
            </a:extLst>
          </p:cNvPr>
          <p:cNvSpPr txBox="1"/>
          <p:nvPr/>
        </p:nvSpPr>
        <p:spPr>
          <a:xfrm>
            <a:off x="4736254" y="3515577"/>
            <a:ext cx="44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4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969852-11A0-FAAA-C0DD-599B05AEB317}"/>
              </a:ext>
            </a:extLst>
          </p:cNvPr>
          <p:cNvSpPr txBox="1"/>
          <p:nvPr/>
        </p:nvSpPr>
        <p:spPr>
          <a:xfrm>
            <a:off x="5928132" y="1550550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78095D-22FD-DF6B-0656-7B3BD9A4294A}"/>
              </a:ext>
            </a:extLst>
          </p:cNvPr>
          <p:cNvSpPr txBox="1"/>
          <p:nvPr/>
        </p:nvSpPr>
        <p:spPr>
          <a:xfrm>
            <a:off x="5928132" y="2174487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E0915D-6AD2-B8F0-BD10-598ED4DA375B}"/>
              </a:ext>
            </a:extLst>
          </p:cNvPr>
          <p:cNvSpPr txBox="1"/>
          <p:nvPr/>
        </p:nvSpPr>
        <p:spPr>
          <a:xfrm>
            <a:off x="5928132" y="2812886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9B48CF-4DEC-DE26-32AC-EFB703A1400B}"/>
              </a:ext>
            </a:extLst>
          </p:cNvPr>
          <p:cNvSpPr txBox="1"/>
          <p:nvPr/>
        </p:nvSpPr>
        <p:spPr>
          <a:xfrm>
            <a:off x="5928132" y="3455586"/>
            <a:ext cx="26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География – это наука, которая предвидит, где встать городам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062A36-1457-BCEC-5736-CB4CFB60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AA1D39-35B5-4FF8-E81D-4B6277EA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64FAA50-4B73-7917-A98C-735161AD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258997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-MEDIUM" panose="02000000000000000000" pitchFamily="2" charset="0"/>
              </a:rPr>
              <a:t>ЗАГОЛОВОК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B21896F-4F9F-8437-CF4D-0A39DC5FC9C4}"/>
              </a:ext>
            </a:extLst>
          </p:cNvPr>
          <p:cNvSpPr txBox="1">
            <a:spLocks/>
          </p:cNvSpPr>
          <p:nvPr/>
        </p:nvSpPr>
        <p:spPr>
          <a:xfrm>
            <a:off x="4333095" y="1418547"/>
            <a:ext cx="4593734" cy="2338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Именно наука является основной движущей силой прогресса, важнейшим ресурсом развития экономики, медицины, образования и социальной сферы.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F4035B-52F6-20D3-23C0-9B1F3AD3F520}"/>
              </a:ext>
            </a:extLst>
          </p:cNvPr>
          <p:cNvSpPr/>
          <p:nvPr/>
        </p:nvSpPr>
        <p:spPr>
          <a:xfrm>
            <a:off x="389745" y="1418547"/>
            <a:ext cx="3838760" cy="23383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Ваше фото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060D85-42EA-B814-6FCA-4E2DF13C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955" y="4171443"/>
            <a:ext cx="7772400" cy="3776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E48938-B29F-4B3F-8DDA-B8131F612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25" y="3823264"/>
            <a:ext cx="924981" cy="943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E81D5C-4CEF-49B7-8F27-D6778BE85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505" y="-346441"/>
            <a:ext cx="13656364" cy="12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A02858-D6A4-8D76-525C-049E1394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83600">
            <a:off x="7211765" y="-900357"/>
            <a:ext cx="2779081" cy="2893813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9C11F5-8A25-F7AF-3C0A-6CACAAC4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EB8494-7B83-6703-7217-65A1C116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B20EB16-9B2A-662E-EA72-210F6684D96F}"/>
              </a:ext>
            </a:extLst>
          </p:cNvPr>
          <p:cNvSpPr/>
          <p:nvPr/>
        </p:nvSpPr>
        <p:spPr>
          <a:xfrm>
            <a:off x="601579" y="1253169"/>
            <a:ext cx="1937084" cy="19370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975C871-D7C7-89A4-F76D-675392AA1CB2}"/>
              </a:ext>
            </a:extLst>
          </p:cNvPr>
          <p:cNvSpPr/>
          <p:nvPr/>
        </p:nvSpPr>
        <p:spPr>
          <a:xfrm>
            <a:off x="2550695" y="1253169"/>
            <a:ext cx="1937084" cy="19370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C872D2F-06A9-3BDE-2C8F-A5D659E2C323}"/>
              </a:ext>
            </a:extLst>
          </p:cNvPr>
          <p:cNvSpPr/>
          <p:nvPr/>
        </p:nvSpPr>
        <p:spPr>
          <a:xfrm>
            <a:off x="4499811" y="1253169"/>
            <a:ext cx="1937084" cy="19370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EBE18AC-DC34-070D-8BE5-2124E0AD36F7}"/>
              </a:ext>
            </a:extLst>
          </p:cNvPr>
          <p:cNvSpPr/>
          <p:nvPr/>
        </p:nvSpPr>
        <p:spPr>
          <a:xfrm>
            <a:off x="6448927" y="1253169"/>
            <a:ext cx="1937084" cy="19370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DCD1887-271F-8891-0BF4-359ED9A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258997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-MEDIUM" panose="02000000000000000000" pitchFamily="2" charset="0"/>
              </a:rPr>
              <a:t>ЗАГОЛОВОК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B09E6-7F37-2E65-E955-729689983997}"/>
              </a:ext>
            </a:extLst>
          </p:cNvPr>
          <p:cNvSpPr txBox="1"/>
          <p:nvPr/>
        </p:nvSpPr>
        <p:spPr>
          <a:xfrm>
            <a:off x="601578" y="3382499"/>
            <a:ext cx="193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8C4B71-3D13-A18A-3D3C-EA9AC04B8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0851">
            <a:off x="5795554" y="-30966"/>
            <a:ext cx="543927" cy="11550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8B889-1E59-8411-647B-C24272228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83109">
            <a:off x="2258431" y="4107210"/>
            <a:ext cx="572500" cy="12157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A1BE48-692E-924F-6DC2-0DDB2EF99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17" y="4599300"/>
            <a:ext cx="400384" cy="400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C4108-6370-EA89-A066-6049F7CDD2FC}"/>
              </a:ext>
            </a:extLst>
          </p:cNvPr>
          <p:cNvSpPr txBox="1"/>
          <p:nvPr/>
        </p:nvSpPr>
        <p:spPr>
          <a:xfrm>
            <a:off x="2643686" y="3382499"/>
            <a:ext cx="193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9AC6A-BB65-19BC-EA0C-07D0C3A2CAA0}"/>
              </a:ext>
            </a:extLst>
          </p:cNvPr>
          <p:cNvSpPr txBox="1"/>
          <p:nvPr/>
        </p:nvSpPr>
        <p:spPr>
          <a:xfrm>
            <a:off x="4685794" y="3382499"/>
            <a:ext cx="193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93D38-A38D-EABB-A5DC-7A7D14DA1896}"/>
              </a:ext>
            </a:extLst>
          </p:cNvPr>
          <p:cNvSpPr txBox="1"/>
          <p:nvPr/>
        </p:nvSpPr>
        <p:spPr>
          <a:xfrm>
            <a:off x="6727903" y="3382499"/>
            <a:ext cx="193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2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AF40F-1628-CAC8-87C4-33C95C702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30" r="81192"/>
          <a:stretch/>
        </p:blipFill>
        <p:spPr>
          <a:xfrm>
            <a:off x="3122159" y="0"/>
            <a:ext cx="6021842" cy="45634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68A3B22-85D1-D6FF-8A3F-BB4D0AFC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07" y="2411214"/>
            <a:ext cx="4597193" cy="99417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-MEDIUM" panose="02000000000000000000" pitchFamily="2" charset="0"/>
              </a:rPr>
              <a:t>СПАСИБО </a:t>
            </a:r>
            <a:br>
              <a:rPr lang="ru-RU" sz="4400" b="1" dirty="0">
                <a:solidFill>
                  <a:schemeClr val="bg1"/>
                </a:solidFill>
                <a:latin typeface="FORMULAR-MEDIUM" panose="02000000000000000000" pitchFamily="2" charset="0"/>
              </a:rPr>
            </a:br>
            <a:r>
              <a:rPr lang="ru-RU" sz="4400" b="1" dirty="0">
                <a:solidFill>
                  <a:schemeClr val="bg1"/>
                </a:solidFill>
                <a:latin typeface="FORMULAR-MEDIUM" panose="02000000000000000000" pitchFamily="2" charset="0"/>
              </a:rPr>
              <a:t>ЗА ВНИМАНИЕ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2E3F3F-EB9A-14CD-9848-1086CFCC3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0" y="442321"/>
            <a:ext cx="1581801" cy="119002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6327C-6334-E1B5-9BEE-AEE05790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14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2B8B908-2937-A98C-E2B3-153DC2CF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</p:spTree>
    <p:extLst>
      <p:ext uri="{BB962C8B-B14F-4D97-AF65-F5344CB8AC3E}">
        <p14:creationId xmlns:p14="http://schemas.microsoft.com/office/powerpoint/2010/main" val="129679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90D23-FF3F-51EC-EEF6-F52F6E2D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3943350" cy="1111203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11C5C-F94D-CD80-B445-F095D9C7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40541"/>
            <a:ext cx="4585902" cy="2979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Любопытство — естественное и врожденное качество человека. С древних времен оно толкало людей познавать тайны природы. Со временем люди в своем исследовании явлений окружающего мира стали всё больше фиксировать, пересчитывать, перепроверять полученные результаты. 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794443-33FF-3BC9-8856-CAF37A2E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01" y="1385046"/>
            <a:ext cx="3416538" cy="3116251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F9B43E-571E-CF08-91C8-26E13250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2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8FBDE236-9659-54AE-2CD9-AC70D327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FDD08C-7AD6-8330-0652-7306E52B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72" y="431313"/>
            <a:ext cx="444561" cy="13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A2C0A-B076-4270-2F91-605E7C30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37A2B-0C9D-4F66-C9F5-66182109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46886" y="2149855"/>
            <a:ext cx="6336927" cy="843789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6F7EDDC0-C32C-240E-8FB8-39A8CD6D757B}"/>
              </a:ext>
            </a:extLst>
          </p:cNvPr>
          <p:cNvSpPr txBox="1">
            <a:spLocks/>
          </p:cNvSpPr>
          <p:nvPr/>
        </p:nvSpPr>
        <p:spPr>
          <a:xfrm>
            <a:off x="628649" y="1640541"/>
            <a:ext cx="6970756" cy="2338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Именно наука является основной движущей силой прогресса, важнейшим ресурсом развития экономики, медицины, образования и социальной сферы. От достижений ученых зависят не только экономический рост и создание новых высокопроизводительных рабочих мест, </a:t>
            </a:r>
            <a:b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но и качество жизни миллионов людей.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DB7F1D-30C4-4B30-FBCE-8AAD82F4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>
                <a:solidFill>
                  <a:schemeClr val="bg1"/>
                </a:solidFill>
                <a:latin typeface="FORMULAR-MEDIUM" panose="02000000000000000000" pitchFamily="2" charset="0"/>
              </a:rPr>
              <a:t>3</a:t>
            </a:fld>
            <a:endParaRPr lang="ru-RU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BC729-E833-5089-ACBC-42479545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</p:spTree>
    <p:extLst>
      <p:ext uri="{BB962C8B-B14F-4D97-AF65-F5344CB8AC3E}">
        <p14:creationId xmlns:p14="http://schemas.microsoft.com/office/powerpoint/2010/main" val="366264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A2C0A-B076-4270-2F91-605E7C30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2092B5-605D-5E26-BEDD-EAC2973F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76011" y="2161061"/>
            <a:ext cx="6168618" cy="821378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80BA45F8-C649-2BAF-D088-1D328FC67C01}"/>
              </a:ext>
            </a:extLst>
          </p:cNvPr>
          <p:cNvSpPr txBox="1">
            <a:spLocks/>
          </p:cNvSpPr>
          <p:nvPr/>
        </p:nvSpPr>
        <p:spPr>
          <a:xfrm>
            <a:off x="628649" y="1640541"/>
            <a:ext cx="6983113" cy="2338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Главным событием не только новгородской, но всей отечественной археологии XX в. стало открытие в Новгороде берестяных грамот, первая из которых была найдена 26 июля 1951 г. Всем памятен возглас Артемия Владимировича Арциховского: «Я этой находки ждал двадцать лет! Премия сто рублей».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89E30-32C8-2FC4-8B71-5EBE616F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54BABC-2D38-C58E-002A-2A5D327E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</p:spTree>
    <p:extLst>
      <p:ext uri="{BB962C8B-B14F-4D97-AF65-F5344CB8AC3E}">
        <p14:creationId xmlns:p14="http://schemas.microsoft.com/office/powerpoint/2010/main" val="145628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A2C0A-B076-4270-2F91-605E7C30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1E9C1-44B6-8B46-4D5F-85E2E7AC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19660" y="2172861"/>
            <a:ext cx="5991380" cy="79777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336A502D-1A34-4886-7076-E6B24C1B7E5D}"/>
              </a:ext>
            </a:extLst>
          </p:cNvPr>
          <p:cNvSpPr txBox="1">
            <a:spLocks/>
          </p:cNvSpPr>
          <p:nvPr/>
        </p:nvSpPr>
        <p:spPr>
          <a:xfrm>
            <a:off x="628649" y="1640541"/>
            <a:ext cx="7020183" cy="26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«12 апреля 1961 г. в Советском Союзе выведен на орбиту вокруг Земли первый в мире космический корабль-спутник "Восток" с человеком на борту. Пилотом-космонавтом космического корабля-спутника "Восток" является гражданин Союза Советских Социалистических Республик лётчик майор Гагарин Юрий Алексеевич» </a:t>
            </a:r>
            <a:b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</a:br>
            <a:b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(Из сообщения ТАСС).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A4D33-182E-3FB8-4D5C-B3D415E4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5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2F82D81-6CEC-7917-C4AD-2EF506E2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</p:spTree>
    <p:extLst>
      <p:ext uri="{BB962C8B-B14F-4D97-AF65-F5344CB8AC3E}">
        <p14:creationId xmlns:p14="http://schemas.microsoft.com/office/powerpoint/2010/main" val="158376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A437DD-F751-A13E-9087-D687CA63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1562" y="654596"/>
            <a:ext cx="7772400" cy="4857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D02AA5-4552-9C63-8E63-AFCDF236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1562" y="2306805"/>
            <a:ext cx="7772400" cy="4857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67D2E1-DCDA-59A5-8832-7A9A4E11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1562" y="3700533"/>
            <a:ext cx="7772400" cy="4857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F5E905-6C83-6767-1EA2-0EE04FE6F036}"/>
              </a:ext>
            </a:extLst>
          </p:cNvPr>
          <p:cNvSpPr txBox="1"/>
          <p:nvPr/>
        </p:nvSpPr>
        <p:spPr>
          <a:xfrm>
            <a:off x="1996108" y="2306805"/>
            <a:ext cx="439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Фестиваль науки рассчитан </a:t>
            </a:r>
          </a:p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на самую широкую аудиторию.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550AF-1C21-7E64-10DD-47FC794657FA}"/>
              </a:ext>
            </a:extLst>
          </p:cNvPr>
          <p:cNvSpPr txBox="1"/>
          <p:nvPr/>
        </p:nvSpPr>
        <p:spPr>
          <a:xfrm>
            <a:off x="1996108" y="605301"/>
            <a:ext cx="439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Фестиваль науки помогает искать ответы, исследовать </a:t>
            </a:r>
          </a:p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и открывать этот мир!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49C83-CFC3-4517-D348-C9364D8C6823}"/>
              </a:ext>
            </a:extLst>
          </p:cNvPr>
          <p:cNvSpPr txBox="1"/>
          <p:nvPr/>
        </p:nvSpPr>
        <p:spPr>
          <a:xfrm>
            <a:off x="1996108" y="3700533"/>
            <a:ext cx="519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FORMULAR-MEDIUM" panose="02000000000000000000" pitchFamily="2" charset="0"/>
              </a:rPr>
              <a:t>Цель — понятным и доступным языком рассказывать, что такое наука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CCA725-F261-6DEA-3E11-4B8E5D0A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C561B-C773-C61D-5612-BA5529C4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5608EE-79FA-C999-792C-F78B784AA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19" y="-427304"/>
            <a:ext cx="49395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686AA8-4C08-7DFA-6FEF-27FB36273FEE}"/>
              </a:ext>
            </a:extLst>
          </p:cNvPr>
          <p:cNvSpPr/>
          <p:nvPr/>
        </p:nvSpPr>
        <p:spPr>
          <a:xfrm>
            <a:off x="2533338" y="2278966"/>
            <a:ext cx="2003299" cy="2305417"/>
          </a:xfrm>
          <a:prstGeom prst="rect">
            <a:avLst/>
          </a:prstGeom>
          <a:solidFill>
            <a:srgbClr val="8E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F61E48D-166C-B120-0493-33BF9C21F10F}"/>
              </a:ext>
            </a:extLst>
          </p:cNvPr>
          <p:cNvSpPr/>
          <p:nvPr/>
        </p:nvSpPr>
        <p:spPr>
          <a:xfrm>
            <a:off x="4676931" y="2278966"/>
            <a:ext cx="2003299" cy="2305417"/>
          </a:xfrm>
          <a:prstGeom prst="rect">
            <a:avLst/>
          </a:prstGeom>
          <a:solidFill>
            <a:srgbClr val="66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549A7D-3646-35D6-6D88-8B812699AC86}"/>
              </a:ext>
            </a:extLst>
          </p:cNvPr>
          <p:cNvSpPr/>
          <p:nvPr/>
        </p:nvSpPr>
        <p:spPr>
          <a:xfrm>
            <a:off x="6820524" y="2278966"/>
            <a:ext cx="2003299" cy="2305417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C732BF-8501-4136-EE46-A373BEA50D2C}"/>
              </a:ext>
            </a:extLst>
          </p:cNvPr>
          <p:cNvSpPr/>
          <p:nvPr/>
        </p:nvSpPr>
        <p:spPr>
          <a:xfrm>
            <a:off x="389745" y="2278966"/>
            <a:ext cx="2003299" cy="2305417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EA19D62-D581-A826-4D70-05ADB00D55BD}"/>
              </a:ext>
            </a:extLst>
          </p:cNvPr>
          <p:cNvSpPr/>
          <p:nvPr/>
        </p:nvSpPr>
        <p:spPr>
          <a:xfrm>
            <a:off x="389745" y="1173647"/>
            <a:ext cx="2003299" cy="12152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65E8462-FC5C-BE70-8F92-849A8DC57AD9}"/>
              </a:ext>
            </a:extLst>
          </p:cNvPr>
          <p:cNvSpPr/>
          <p:nvPr/>
        </p:nvSpPr>
        <p:spPr>
          <a:xfrm>
            <a:off x="2533337" y="1173646"/>
            <a:ext cx="2003299" cy="12152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2018CAD-5EA3-F2A3-539B-F8B5C95A2E50}"/>
              </a:ext>
            </a:extLst>
          </p:cNvPr>
          <p:cNvSpPr/>
          <p:nvPr/>
        </p:nvSpPr>
        <p:spPr>
          <a:xfrm>
            <a:off x="4676929" y="1173646"/>
            <a:ext cx="2003299" cy="12152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46BF88E-16E1-99F7-9C35-23A5A066BD04}"/>
              </a:ext>
            </a:extLst>
          </p:cNvPr>
          <p:cNvSpPr/>
          <p:nvPr/>
        </p:nvSpPr>
        <p:spPr>
          <a:xfrm>
            <a:off x="6820524" y="1173646"/>
            <a:ext cx="2003299" cy="12152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4C4A1443-9FA9-BA77-0FFE-16F4FDF56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17" y="1416121"/>
            <a:ext cx="1578554" cy="73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Ваше фото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2927770C-E183-07BC-2C2D-CAA6ABA47725}"/>
              </a:ext>
            </a:extLst>
          </p:cNvPr>
          <p:cNvSpPr txBox="1">
            <a:spLocks/>
          </p:cNvSpPr>
          <p:nvPr/>
        </p:nvSpPr>
        <p:spPr>
          <a:xfrm>
            <a:off x="2745709" y="1416121"/>
            <a:ext cx="1578554" cy="73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>
                <a:solidFill>
                  <a:schemeClr val="bg1"/>
                </a:solidFill>
                <a:latin typeface="FORMULAR-MEDIUM" panose="02000000000000000000" pitchFamily="2" charset="0"/>
              </a:rPr>
              <a:t>Ваше фото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944BC385-CC95-C0D9-4354-E436F6057148}"/>
              </a:ext>
            </a:extLst>
          </p:cNvPr>
          <p:cNvSpPr txBox="1">
            <a:spLocks/>
          </p:cNvSpPr>
          <p:nvPr/>
        </p:nvSpPr>
        <p:spPr>
          <a:xfrm>
            <a:off x="4889301" y="1416121"/>
            <a:ext cx="1578554" cy="73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>
                <a:solidFill>
                  <a:schemeClr val="bg1"/>
                </a:solidFill>
                <a:latin typeface="FORMULAR-MEDIUM" panose="02000000000000000000" pitchFamily="2" charset="0"/>
              </a:rPr>
              <a:t>Ваше фото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5325D152-D1BC-AFD1-FAC5-ED10AA972004}"/>
              </a:ext>
            </a:extLst>
          </p:cNvPr>
          <p:cNvSpPr txBox="1">
            <a:spLocks/>
          </p:cNvSpPr>
          <p:nvPr/>
        </p:nvSpPr>
        <p:spPr>
          <a:xfrm>
            <a:off x="7032896" y="1416121"/>
            <a:ext cx="1578554" cy="73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>
                <a:solidFill>
                  <a:schemeClr val="bg1"/>
                </a:solidFill>
                <a:latin typeface="FORMULAR-MEDIUM" panose="02000000000000000000" pitchFamily="2" charset="0"/>
              </a:rPr>
              <a:t>Ваше фото</a:t>
            </a:r>
            <a:endParaRPr lang="ru-RU" sz="2000" dirty="0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11137C36-236C-660E-1EC8-44F20D6B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258997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0B95FE-B703-92CF-5310-B63BC0CC7824}"/>
              </a:ext>
            </a:extLst>
          </p:cNvPr>
          <p:cNvSpPr txBox="1"/>
          <p:nvPr/>
        </p:nvSpPr>
        <p:spPr>
          <a:xfrm>
            <a:off x="389745" y="2477924"/>
            <a:ext cx="199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 1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2</a:t>
            </a:r>
            <a:endParaRPr lang="ru-RU" sz="1200" dirty="0">
              <a:solidFill>
                <a:schemeClr val="bg1"/>
              </a:solidFill>
              <a:effectLst/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2DE260-31B1-A936-ADDE-BD51C1DD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C897B-B633-E0D0-A361-C3C9AEDF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Фестиваль НАУКА 0+                                  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989D4-7DDF-D5B3-F724-84A5067119AE}"/>
              </a:ext>
            </a:extLst>
          </p:cNvPr>
          <p:cNvSpPr txBox="1"/>
          <p:nvPr/>
        </p:nvSpPr>
        <p:spPr>
          <a:xfrm>
            <a:off x="2527462" y="2477924"/>
            <a:ext cx="199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 1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2</a:t>
            </a:r>
            <a:endParaRPr lang="ru-RU" sz="1200" dirty="0">
              <a:solidFill>
                <a:schemeClr val="bg1"/>
              </a:solidFill>
              <a:effectLst/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E49B2-5356-01A8-DB2E-EC55D2365CF7}"/>
              </a:ext>
            </a:extLst>
          </p:cNvPr>
          <p:cNvSpPr txBox="1"/>
          <p:nvPr/>
        </p:nvSpPr>
        <p:spPr>
          <a:xfrm>
            <a:off x="4682805" y="2477924"/>
            <a:ext cx="199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 1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2</a:t>
            </a:r>
            <a:endParaRPr lang="ru-RU" sz="1200" dirty="0">
              <a:solidFill>
                <a:schemeClr val="bg1"/>
              </a:solidFill>
              <a:effectLst/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6C44A-F9C3-672A-5258-8EE246C55445}"/>
              </a:ext>
            </a:extLst>
          </p:cNvPr>
          <p:cNvSpPr txBox="1"/>
          <p:nvPr/>
        </p:nvSpPr>
        <p:spPr>
          <a:xfrm>
            <a:off x="6820522" y="2477924"/>
            <a:ext cx="199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 1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2</a:t>
            </a:r>
            <a:endParaRPr lang="ru-RU" sz="1200" dirty="0">
              <a:solidFill>
                <a:schemeClr val="bg1"/>
              </a:solidFill>
              <a:effectLst/>
              <a:latin typeface="Formular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Formular" panose="02000000000000000000" pitchFamily="2" charset="0"/>
              </a:rPr>
              <a:t>Буллет</a:t>
            </a:r>
            <a:r>
              <a:rPr lang="ru-RU" sz="1200" dirty="0">
                <a:solidFill>
                  <a:schemeClr val="bg1"/>
                </a:solidFill>
                <a:latin typeface="Formular" panose="02000000000000000000" pitchFamily="2" charset="0"/>
              </a:rPr>
              <a:t>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1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AB4B4B-ADDE-16BD-10C8-D287C475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258997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1316DC-E76F-61CE-1CDB-71647F6A9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70" y="531408"/>
            <a:ext cx="1332985" cy="44934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2F2817-5CBF-F7AD-5E3F-933FF92AEE54}"/>
              </a:ext>
            </a:extLst>
          </p:cNvPr>
          <p:cNvSpPr/>
          <p:nvPr/>
        </p:nvSpPr>
        <p:spPr>
          <a:xfrm>
            <a:off x="389745" y="1154313"/>
            <a:ext cx="2452307" cy="15410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B97A1D-8314-F13F-D61D-42599087222E}"/>
              </a:ext>
            </a:extLst>
          </p:cNvPr>
          <p:cNvSpPr/>
          <p:nvPr/>
        </p:nvSpPr>
        <p:spPr>
          <a:xfrm>
            <a:off x="3345846" y="1154312"/>
            <a:ext cx="2452307" cy="15410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4C2023-6740-3E18-2F8D-00B43ACD88B7}"/>
              </a:ext>
            </a:extLst>
          </p:cNvPr>
          <p:cNvSpPr/>
          <p:nvPr/>
        </p:nvSpPr>
        <p:spPr>
          <a:xfrm>
            <a:off x="6301950" y="1154312"/>
            <a:ext cx="2452307" cy="15410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4AE84-D449-8381-D776-BF6B99F740A9}"/>
              </a:ext>
            </a:extLst>
          </p:cNvPr>
          <p:cNvSpPr txBox="1"/>
          <p:nvPr/>
        </p:nvSpPr>
        <p:spPr>
          <a:xfrm>
            <a:off x="389739" y="3145829"/>
            <a:ext cx="24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1123825-0F64-F678-40A9-D81A387DB454}"/>
              </a:ext>
            </a:extLst>
          </p:cNvPr>
          <p:cNvSpPr txBox="1">
            <a:spLocks/>
          </p:cNvSpPr>
          <p:nvPr/>
        </p:nvSpPr>
        <p:spPr>
          <a:xfrm>
            <a:off x="389740" y="2448175"/>
            <a:ext cx="245230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6666CC"/>
                </a:solidFill>
                <a:latin typeface="FORMULAR-MEDIUM" panose="02000000000000000000" pitchFamily="2" charset="0"/>
              </a:rPr>
              <a:t>ПОДЗАГОЛОВОК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69C98748-788A-1BDC-F9B9-BC636AE0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17" y="1660079"/>
            <a:ext cx="1578554" cy="73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Ваше фото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4F4506F-97DF-7536-C65D-E9666D455F7F}"/>
              </a:ext>
            </a:extLst>
          </p:cNvPr>
          <p:cNvSpPr txBox="1">
            <a:spLocks/>
          </p:cNvSpPr>
          <p:nvPr/>
        </p:nvSpPr>
        <p:spPr>
          <a:xfrm>
            <a:off x="3782722" y="1660079"/>
            <a:ext cx="1578554" cy="73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Ваше 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06E8999-47A0-C19E-65EF-E7B49ED2949E}"/>
              </a:ext>
            </a:extLst>
          </p:cNvPr>
          <p:cNvSpPr txBox="1">
            <a:spLocks/>
          </p:cNvSpPr>
          <p:nvPr/>
        </p:nvSpPr>
        <p:spPr>
          <a:xfrm>
            <a:off x="6738829" y="1615847"/>
            <a:ext cx="1578554" cy="73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FORMULAR-MEDIUM" panose="02000000000000000000" pitchFamily="2" charset="0"/>
              </a:rPr>
              <a:t>Ваше фото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03B9EA-2171-326A-6E7D-ECF48B43D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22446" y="4154897"/>
            <a:ext cx="10776946" cy="99417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0EFE10-72B6-60C5-05E7-40383F0D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3A6A2A-0945-1BED-A3CD-E24F9651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Фестиваль НАУКА 0+                                   2023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26062B3-C1B4-DA92-94C8-543133782328}"/>
              </a:ext>
            </a:extLst>
          </p:cNvPr>
          <p:cNvSpPr txBox="1">
            <a:spLocks/>
          </p:cNvSpPr>
          <p:nvPr/>
        </p:nvSpPr>
        <p:spPr>
          <a:xfrm>
            <a:off x="3348093" y="2448175"/>
            <a:ext cx="245230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6666CC"/>
                </a:solidFill>
                <a:latin typeface="FORMULAR-MEDIUM" panose="02000000000000000000" pitchFamily="2" charset="0"/>
              </a:rPr>
              <a:t>ПОДЗАГОЛОВОК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CCD8897-6606-8D98-A67D-63907C48D337}"/>
              </a:ext>
            </a:extLst>
          </p:cNvPr>
          <p:cNvSpPr txBox="1">
            <a:spLocks/>
          </p:cNvSpPr>
          <p:nvPr/>
        </p:nvSpPr>
        <p:spPr>
          <a:xfrm>
            <a:off x="6306446" y="2448175"/>
            <a:ext cx="245230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6666CC"/>
                </a:solidFill>
                <a:latin typeface="FORMULAR-MEDIUM" panose="02000000000000000000" pitchFamily="2" charset="0"/>
              </a:rPr>
              <a:t>ПОДЗАГОЛОВОК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5146C-F09F-9337-0C1D-161D073A3FB0}"/>
              </a:ext>
            </a:extLst>
          </p:cNvPr>
          <p:cNvSpPr txBox="1"/>
          <p:nvPr/>
        </p:nvSpPr>
        <p:spPr>
          <a:xfrm>
            <a:off x="3352591" y="3145829"/>
            <a:ext cx="24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85BE2-6A62-B613-D790-91584268DB23}"/>
              </a:ext>
            </a:extLst>
          </p:cNvPr>
          <p:cNvSpPr txBox="1"/>
          <p:nvPr/>
        </p:nvSpPr>
        <p:spPr>
          <a:xfrm>
            <a:off x="6369932" y="3145829"/>
            <a:ext cx="24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6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AB4B4B-ADDE-16BD-10C8-D287C475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258997"/>
            <a:ext cx="394335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ormular" panose="02000000000000000000" pitchFamily="2" charset="0"/>
              </a:rPr>
              <a:t>ЗАГОЛОВОК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3F77D01-BBE5-C913-351D-C5169F4AA5F7}"/>
              </a:ext>
            </a:extLst>
          </p:cNvPr>
          <p:cNvSpPr txBox="1">
            <a:spLocks/>
          </p:cNvSpPr>
          <p:nvPr/>
        </p:nvSpPr>
        <p:spPr>
          <a:xfrm>
            <a:off x="3345846" y="1118776"/>
            <a:ext cx="245230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6666CC"/>
                </a:solidFill>
                <a:latin typeface="FORMULAR-MEDIUM" panose="02000000000000000000" pitchFamily="2" charset="0"/>
              </a:rPr>
              <a:t>ПОДЗАГОЛОВОК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FB07603-099F-F150-9523-D5AC236B76EC}"/>
              </a:ext>
            </a:extLst>
          </p:cNvPr>
          <p:cNvSpPr txBox="1">
            <a:spLocks/>
          </p:cNvSpPr>
          <p:nvPr/>
        </p:nvSpPr>
        <p:spPr>
          <a:xfrm>
            <a:off x="6301949" y="1118776"/>
            <a:ext cx="245230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6666CC"/>
                </a:solidFill>
                <a:latin typeface="FORMULAR-MEDIUM" panose="02000000000000000000" pitchFamily="2" charset="0"/>
              </a:rPr>
              <a:t>ПОДЗАГОЛОВОК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1123825-0F64-F678-40A9-D81A387DB454}"/>
              </a:ext>
            </a:extLst>
          </p:cNvPr>
          <p:cNvSpPr txBox="1">
            <a:spLocks/>
          </p:cNvSpPr>
          <p:nvPr/>
        </p:nvSpPr>
        <p:spPr>
          <a:xfrm>
            <a:off x="389740" y="1118776"/>
            <a:ext cx="245230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6666CC"/>
                </a:solidFill>
                <a:latin typeface="FORMULAR-MEDIUM" panose="02000000000000000000" pitchFamily="2" charset="0"/>
              </a:rPr>
              <a:t>ПОДЗАГОЛОВОК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7F9DE0-C12B-B7C5-45F2-05361D49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0541" y="3232986"/>
            <a:ext cx="7647995" cy="12452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3D18B-9A46-4B1B-DA0E-350704AA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974" y="352156"/>
            <a:ext cx="912281" cy="73111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E16005-2E02-8D07-EE0F-0F00B2E1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E9AB86-F566-8654-BDA5-5BD91BF5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Фестиваль НАУКА 0+                                  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0DFCD-C53B-6904-F8FC-926B5A5BB071}"/>
              </a:ext>
            </a:extLst>
          </p:cNvPr>
          <p:cNvSpPr txBox="1"/>
          <p:nvPr/>
        </p:nvSpPr>
        <p:spPr>
          <a:xfrm>
            <a:off x="389740" y="2112948"/>
            <a:ext cx="24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E5D97-D5DB-111E-B612-12ECC4714600}"/>
              </a:ext>
            </a:extLst>
          </p:cNvPr>
          <p:cNvSpPr txBox="1"/>
          <p:nvPr/>
        </p:nvSpPr>
        <p:spPr>
          <a:xfrm>
            <a:off x="3345848" y="2112948"/>
            <a:ext cx="24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38550-B7B1-73BD-84DD-8CBB33E4B355}"/>
              </a:ext>
            </a:extLst>
          </p:cNvPr>
          <p:cNvSpPr txBox="1"/>
          <p:nvPr/>
        </p:nvSpPr>
        <p:spPr>
          <a:xfrm>
            <a:off x="6301948" y="2112948"/>
            <a:ext cx="24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Formular" panose="02000000000000000000" pitchFamily="2" charset="0"/>
              </a:rPr>
              <a:t>Именно наука является основной движущей силой прогресса</a:t>
            </a:r>
            <a:endParaRPr lang="ru-RU" sz="1200" dirty="0">
              <a:solidFill>
                <a:schemeClr val="bg1"/>
              </a:solidFill>
              <a:latin typeface="Form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30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bg1"/>
            </a:solidFill>
            <a:latin typeface="FORMULAR-MEDIUM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551</Words>
  <Application>Microsoft Office PowerPoint</Application>
  <PresentationFormat>Экран (16:9)</PresentationFormat>
  <Paragraphs>105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FORMULAR-MEDIUM</vt:lpstr>
      <vt:lpstr>Calibri</vt:lpstr>
      <vt:lpstr>Formular</vt:lpstr>
      <vt:lpstr>Arial</vt:lpstr>
      <vt:lpstr>Calibri Light</vt:lpstr>
      <vt:lpstr>Тема Office</vt:lpstr>
      <vt:lpstr>Презентация PowerPoint</vt:lpstr>
      <vt:lpstr>ЗАГОЛОВОК</vt:lpstr>
      <vt:lpstr>ЗАГОЛОВОК</vt:lpstr>
      <vt:lpstr>ЗАГОЛОВОК</vt:lpstr>
      <vt:lpstr>ЗАГОЛОВОК</vt:lpstr>
      <vt:lpstr>Презентация PowerPoint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93</dc:creator>
  <cp:lastModifiedBy>Любовь Мамрак</cp:lastModifiedBy>
  <cp:revision>11</cp:revision>
  <dcterms:created xsi:type="dcterms:W3CDTF">2023-07-19T08:55:46Z</dcterms:created>
  <dcterms:modified xsi:type="dcterms:W3CDTF">2023-07-20T09:02:04Z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2023-07-19T13:06:35Z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95fb015a-a028-4c9d-916c-24347a268a46</vt:lpwstr>
  </property>
  <property fmtid="{D5CDD505-2E9C-101B-9397-08002B2CF9AE}" pid="7" name="MSIP_Label_defa4170-0d19-0005-0004-bc88714345d2_ActionId">
    <vt:lpwstr>1fe19a9c-aba0-4ed0-9676-a002c719b3ec</vt:lpwstr>
  </property>
  <property fmtid="{D5CDD505-2E9C-101B-9397-08002B2CF9AE}" pid="8" name="MSIP_Label_defa4170-0d19-0005-0004-bc88714345d2_ContentBits">
    <vt:lpwstr>0</vt:lpwstr>
  </property>
</Properties>
</file>